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89" r:id="rId3"/>
    <p:sldId id="290" r:id="rId4"/>
    <p:sldId id="270" r:id="rId5"/>
    <p:sldId id="280" r:id="rId6"/>
    <p:sldId id="281" r:id="rId7"/>
    <p:sldId id="282" r:id="rId8"/>
    <p:sldId id="283" r:id="rId9"/>
    <p:sldId id="284" r:id="rId10"/>
    <p:sldId id="288" r:id="rId11"/>
    <p:sldId id="277" r:id="rId12"/>
    <p:sldId id="278" r:id="rId13"/>
    <p:sldId id="279" r:id="rId14"/>
    <p:sldId id="285" r:id="rId15"/>
    <p:sldId id="286" r:id="rId16"/>
    <p:sldId id="287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BEC7F6C-1B7F-4CAC-A1D2-15FE3AF6D00D}">
  <a:tblStyle styleId="{5BEC7F6C-1B7F-4CAC-A1D2-15FE3AF6D00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8009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 we only start with 5 red tiles and want to remove 8 red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have 8 red tiles to remove so we need to add in a 3 zero pairs to give 8 red tiles and 3 yellow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can now remove 8 red tiles to leave the 3 yellow tiles. The answer is 3.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2" name="Google Shape;552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students to look at question 1. They then make a prediction as to what they think the answer will be before using the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then rate their confidence on how confident they are.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then work out the answer and show this is true using the tiles and zero pairs.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could also ask students to begin to represent these pictorally using a number line and showing where you begin and finish.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9" name="Google Shape;559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extend this by using a triangle with a base of 4 and giving them a mixture of positive and negative numbers to use in any order at the bottom.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could also change it from adding adjacent circles to finding the difference between adjacent circles.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should notice each time that the difference between the number of red and yellow tiles is always the number they were trying to make.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 we are starting with 5 red negative tiles and we want to add another 3  red negative tiles.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leaves us with 8 negative tiles.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0" name="Google Shape;47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students why, if we start with 5 red and take away/remove/subtract 3 negative red tiles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introduce a zero pair with 3 red and 3 yellow – the value overall is still 5 but we now have 3 reds to take away.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left with 8 yellows in total so the answer is 8.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6" name="Google Shape;48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students why, if we start with 5 red and take away/remove/subtract 3 negative red tiles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introduce a zero pair with 3 red and 3 yellow – the value overall is still 5 but we now have 3 reds to take away.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left with 8 yellows in total so the answer is 8.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5" name="Google Shape;505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 we only start with 5 red tiles and want to remove 8 red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have 8 red tiles to remove so we need to add in a 3 zero pairs to give 8 red tiles and 3 yellow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can now remove 8 red tiles to leave the 3 yellow tiles. The answer is 3.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Here we only start with 5 red tiles and want to remove 8 red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don’t have 8 red tiles to remove so we need to add in a 3 zero pairs to give 8 red tiles and 3 yellow tiles.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can now remove 8 red tiles to leave the 3 yellow tiles. The answer is 3.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rich.maths.org/5958" TargetMode="External"/><Relationship Id="rId4" Type="http://schemas.openxmlformats.org/officeDocument/2006/relationships/hyperlink" Target="https://nrich.maths.org/5868" TargetMode="External"/><Relationship Id="rId5" Type="http://schemas.openxmlformats.org/officeDocument/2006/relationships/hyperlink" Target="https://www.mathspad.co.uk/teach/negativeNumbers.php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38210" y="1597115"/>
            <a:ext cx="7772400" cy="3075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verlock"/>
              <a:buNone/>
            </a:pPr>
            <a:r>
              <a:rPr lang="en-GB" sz="4400" b="0" i="0" u="none" strike="noStrike" cap="none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Using </a:t>
            </a:r>
            <a:r>
              <a:rPr lang="en-GB" sz="4400" b="0" i="0" u="none" strike="noStrike" cap="none" dirty="0" smtClean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positive and negative tiles to represent subtracting negative numbers</a:t>
            </a:r>
            <a:endParaRPr sz="4400" b="0" i="0" u="none" strike="noStrike" cap="none" dirty="0">
              <a:solidFill>
                <a:schemeClr val="dk1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1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tiles for calculations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1" name="Google Shape;531;p41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2" name="Google Shape;532;p41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3" name="Google Shape;533;p41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41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41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-2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41"/>
          <p:cNvSpPr txBox="1"/>
          <p:nvPr/>
        </p:nvSpPr>
        <p:spPr>
          <a:xfrm>
            <a:off x="5076056" y="1780454"/>
            <a:ext cx="3672408" cy="55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-5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-7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-4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-7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41"/>
          <p:cNvSpPr txBox="1"/>
          <p:nvPr/>
        </p:nvSpPr>
        <p:spPr>
          <a:xfrm>
            <a:off x="323528" y="6525344"/>
            <a:ext cx="88204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 – show me 5 different ways of making </a:t>
            </a:r>
            <a:r>
              <a:rPr lang="en-GB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-2 by subtracting a negative.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3" name="Google Shape;543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4957" y="4073361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024" y="4089875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6318" y="2607721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9813" y="3448363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9193" y="3469576"/>
            <a:ext cx="672768" cy="62637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41"/>
          <p:cNvSpPr txBox="1"/>
          <p:nvPr/>
        </p:nvSpPr>
        <p:spPr>
          <a:xfrm>
            <a:off x="660518" y="5674317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5 - -2 = 7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548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1499" y="2612697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54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29096" y="2590018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54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61875" y="2606334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54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3312" y="2611312"/>
            <a:ext cx="672768" cy="62637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549;p41"/>
          <p:cNvSpPr txBox="1"/>
          <p:nvPr/>
        </p:nvSpPr>
        <p:spPr>
          <a:xfrm>
            <a:off x="313972" y="3422590"/>
            <a:ext cx="4165183" cy="1986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could you represent 5 in a different way, so that you could subtract negative 2?</a:t>
            </a:r>
            <a:endParaRPr sz="3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76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" grpId="0"/>
      <p:bldP spid="26" grpId="0"/>
      <p:bldP spid="26" grpId="1"/>
      <p:bldP spid="26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Assessment on whiteboards</a:t>
            </a:r>
            <a:b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must also use the algebra tiles</a:t>
            </a:r>
            <a:endParaRPr sz="395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34"/>
          <p:cNvSpPr/>
          <p:nvPr/>
        </p:nvSpPr>
        <p:spPr>
          <a:xfrm>
            <a:off x="683568" y="1772816"/>
            <a:ext cx="7776864" cy="4536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34"/>
          <p:cNvSpPr txBox="1"/>
          <p:nvPr/>
        </p:nvSpPr>
        <p:spPr>
          <a:xfrm>
            <a:off x="1331640" y="2132856"/>
            <a:ext cx="6768752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 two different calculations with an answer of 3 using your tiles</a:t>
            </a:r>
            <a:endParaRPr sz="5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Assessment on whiteboards</a:t>
            </a:r>
            <a:b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must also use the algebra tiles</a:t>
            </a:r>
            <a:endParaRPr sz="395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35"/>
          <p:cNvSpPr/>
          <p:nvPr/>
        </p:nvSpPr>
        <p:spPr>
          <a:xfrm>
            <a:off x="683568" y="1772816"/>
            <a:ext cx="7776864" cy="4536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35"/>
          <p:cNvSpPr txBox="1"/>
          <p:nvPr/>
        </p:nvSpPr>
        <p:spPr>
          <a:xfrm>
            <a:off x="1331640" y="2132856"/>
            <a:ext cx="6768752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 two different calculations with an answer of -3 using your tiles</a:t>
            </a:r>
            <a:endParaRPr sz="5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Assessment on whiteboards</a:t>
            </a:r>
            <a:b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must also use the algebra tiles</a:t>
            </a:r>
            <a:endParaRPr sz="395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36"/>
          <p:cNvSpPr/>
          <p:nvPr/>
        </p:nvSpPr>
        <p:spPr>
          <a:xfrm>
            <a:off x="683568" y="1772816"/>
            <a:ext cx="7776864" cy="4536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36"/>
          <p:cNvSpPr txBox="1"/>
          <p:nvPr/>
        </p:nvSpPr>
        <p:spPr>
          <a:xfrm>
            <a:off x="1331640" y="2132856"/>
            <a:ext cx="6768752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Show two different calculations with an answer of -3 using your tiles</a:t>
            </a:r>
            <a:endParaRPr sz="5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2"/>
          <p:cNvSpPr txBox="1"/>
          <p:nvPr/>
        </p:nvSpPr>
        <p:spPr>
          <a:xfrm>
            <a:off x="611560" y="116632"/>
            <a:ext cx="799288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Mixed Practice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56" name="Google Shape;556;p42"/>
          <p:cNvGraphicFramePr/>
          <p:nvPr/>
        </p:nvGraphicFramePr>
        <p:xfrm>
          <a:off x="1" y="607139"/>
          <a:ext cx="9144000" cy="5640790"/>
        </p:xfrm>
        <a:graphic>
          <a:graphicData uri="http://schemas.openxmlformats.org/drawingml/2006/table">
            <a:tbl>
              <a:tblPr firstRow="1" bandRow="1">
                <a:noFill/>
                <a:tableStyleId>{5BEC7F6C-1B7F-4CAC-A1D2-15FE3AF6D00D}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4167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/>
                        <a:t>Question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/>
                        <a:t>Prediction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/>
                        <a:t>How confident are you from 0-10?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/>
                        <a:t>Answer ( show using the tiles)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u="none" strike="noStrike" cap="none"/>
                        <a:t>1. 8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2. 6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3. 3 + -3 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4. 1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5. -1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6. -3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7. -6 +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8. -6 -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9. -3 - -3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10. 3 -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11. 6 -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4167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/>
                        <a:t>12. 1 - -3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43"/>
          <p:cNvSpPr/>
          <p:nvPr/>
        </p:nvSpPr>
        <p:spPr>
          <a:xfrm>
            <a:off x="197259" y="130647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43"/>
          <p:cNvSpPr/>
          <p:nvPr/>
        </p:nvSpPr>
        <p:spPr>
          <a:xfrm>
            <a:off x="941003" y="130647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p43"/>
          <p:cNvSpPr/>
          <p:nvPr/>
        </p:nvSpPr>
        <p:spPr>
          <a:xfrm>
            <a:off x="1661083" y="130647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43"/>
          <p:cNvSpPr/>
          <p:nvPr/>
        </p:nvSpPr>
        <p:spPr>
          <a:xfrm>
            <a:off x="539552" y="70401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43"/>
          <p:cNvSpPr/>
          <p:nvPr/>
        </p:nvSpPr>
        <p:spPr>
          <a:xfrm>
            <a:off x="1301043" y="70401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43"/>
          <p:cNvSpPr/>
          <p:nvPr/>
        </p:nvSpPr>
        <p:spPr>
          <a:xfrm>
            <a:off x="899592" y="15185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43"/>
          <p:cNvSpPr txBox="1"/>
          <p:nvPr/>
        </p:nvSpPr>
        <p:spPr>
          <a:xfrm>
            <a:off x="2555776" y="137296"/>
            <a:ext cx="6480720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from the bottom, the circles that are next to each other are added to make the circle above.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only the numbers  -2   5   -8 in any order at the bottom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find the largest number at the top?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find the smallest number at the top?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many different numbers can you find at the top?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you know this is all of them?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43"/>
          <p:cNvSpPr/>
          <p:nvPr/>
        </p:nvSpPr>
        <p:spPr>
          <a:xfrm>
            <a:off x="0" y="342900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43"/>
          <p:cNvSpPr/>
          <p:nvPr/>
        </p:nvSpPr>
        <p:spPr>
          <a:xfrm>
            <a:off x="743744" y="342900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43"/>
          <p:cNvSpPr/>
          <p:nvPr/>
        </p:nvSpPr>
        <p:spPr>
          <a:xfrm>
            <a:off x="1463824" y="342900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43"/>
          <p:cNvSpPr/>
          <p:nvPr/>
        </p:nvSpPr>
        <p:spPr>
          <a:xfrm>
            <a:off x="342293" y="282654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43"/>
          <p:cNvSpPr/>
          <p:nvPr/>
        </p:nvSpPr>
        <p:spPr>
          <a:xfrm>
            <a:off x="1103784" y="282654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43"/>
          <p:cNvSpPr/>
          <p:nvPr/>
        </p:nvSpPr>
        <p:spPr>
          <a:xfrm>
            <a:off x="702333" y="227438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43"/>
          <p:cNvSpPr/>
          <p:nvPr/>
        </p:nvSpPr>
        <p:spPr>
          <a:xfrm>
            <a:off x="2377164" y="34144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43"/>
          <p:cNvSpPr/>
          <p:nvPr/>
        </p:nvSpPr>
        <p:spPr>
          <a:xfrm>
            <a:off x="3120908" y="34144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43"/>
          <p:cNvSpPr/>
          <p:nvPr/>
        </p:nvSpPr>
        <p:spPr>
          <a:xfrm>
            <a:off x="3840988" y="34144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43"/>
          <p:cNvSpPr/>
          <p:nvPr/>
        </p:nvSpPr>
        <p:spPr>
          <a:xfrm>
            <a:off x="2719457" y="281200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43"/>
          <p:cNvSpPr/>
          <p:nvPr/>
        </p:nvSpPr>
        <p:spPr>
          <a:xfrm>
            <a:off x="3480948" y="281200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43"/>
          <p:cNvSpPr/>
          <p:nvPr/>
        </p:nvSpPr>
        <p:spPr>
          <a:xfrm>
            <a:off x="3079497" y="2259839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43"/>
          <p:cNvSpPr/>
          <p:nvPr/>
        </p:nvSpPr>
        <p:spPr>
          <a:xfrm>
            <a:off x="4693115" y="33999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43"/>
          <p:cNvSpPr/>
          <p:nvPr/>
        </p:nvSpPr>
        <p:spPr>
          <a:xfrm>
            <a:off x="5436859" y="33999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43"/>
          <p:cNvSpPr/>
          <p:nvPr/>
        </p:nvSpPr>
        <p:spPr>
          <a:xfrm>
            <a:off x="6156939" y="33999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43"/>
          <p:cNvSpPr/>
          <p:nvPr/>
        </p:nvSpPr>
        <p:spPr>
          <a:xfrm>
            <a:off x="5035408" y="27974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43"/>
          <p:cNvSpPr/>
          <p:nvPr/>
        </p:nvSpPr>
        <p:spPr>
          <a:xfrm>
            <a:off x="5796899" y="27974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43"/>
          <p:cNvSpPr/>
          <p:nvPr/>
        </p:nvSpPr>
        <p:spPr>
          <a:xfrm>
            <a:off x="5395448" y="2245292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43"/>
          <p:cNvSpPr/>
          <p:nvPr/>
        </p:nvSpPr>
        <p:spPr>
          <a:xfrm>
            <a:off x="6988716" y="33972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43"/>
          <p:cNvSpPr/>
          <p:nvPr/>
        </p:nvSpPr>
        <p:spPr>
          <a:xfrm>
            <a:off x="7732460" y="33972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43"/>
          <p:cNvSpPr/>
          <p:nvPr/>
        </p:nvSpPr>
        <p:spPr>
          <a:xfrm>
            <a:off x="8452540" y="339720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43"/>
          <p:cNvSpPr/>
          <p:nvPr/>
        </p:nvSpPr>
        <p:spPr>
          <a:xfrm>
            <a:off x="7331009" y="27947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43"/>
          <p:cNvSpPr/>
          <p:nvPr/>
        </p:nvSpPr>
        <p:spPr>
          <a:xfrm>
            <a:off x="8092500" y="279475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p43"/>
          <p:cNvSpPr/>
          <p:nvPr/>
        </p:nvSpPr>
        <p:spPr>
          <a:xfrm>
            <a:off x="7691049" y="2242592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43"/>
          <p:cNvSpPr/>
          <p:nvPr/>
        </p:nvSpPr>
        <p:spPr>
          <a:xfrm>
            <a:off x="-40860" y="5405034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43"/>
          <p:cNvSpPr/>
          <p:nvPr/>
        </p:nvSpPr>
        <p:spPr>
          <a:xfrm>
            <a:off x="702884" y="5405034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43"/>
          <p:cNvSpPr/>
          <p:nvPr/>
        </p:nvSpPr>
        <p:spPr>
          <a:xfrm>
            <a:off x="1422964" y="5405034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43"/>
          <p:cNvSpPr/>
          <p:nvPr/>
        </p:nvSpPr>
        <p:spPr>
          <a:xfrm>
            <a:off x="301433" y="4802581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43"/>
          <p:cNvSpPr/>
          <p:nvPr/>
        </p:nvSpPr>
        <p:spPr>
          <a:xfrm>
            <a:off x="1062924" y="4802581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43"/>
          <p:cNvSpPr/>
          <p:nvPr/>
        </p:nvSpPr>
        <p:spPr>
          <a:xfrm>
            <a:off x="661473" y="425042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43"/>
          <p:cNvSpPr/>
          <p:nvPr/>
        </p:nvSpPr>
        <p:spPr>
          <a:xfrm>
            <a:off x="2336304" y="53904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43"/>
          <p:cNvSpPr/>
          <p:nvPr/>
        </p:nvSpPr>
        <p:spPr>
          <a:xfrm>
            <a:off x="3080048" y="53904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43"/>
          <p:cNvSpPr/>
          <p:nvPr/>
        </p:nvSpPr>
        <p:spPr>
          <a:xfrm>
            <a:off x="3800128" y="53904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43"/>
          <p:cNvSpPr/>
          <p:nvPr/>
        </p:nvSpPr>
        <p:spPr>
          <a:xfrm>
            <a:off x="2678597" y="4788034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p43"/>
          <p:cNvSpPr/>
          <p:nvPr/>
        </p:nvSpPr>
        <p:spPr>
          <a:xfrm>
            <a:off x="3440088" y="4788034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43"/>
          <p:cNvSpPr/>
          <p:nvPr/>
        </p:nvSpPr>
        <p:spPr>
          <a:xfrm>
            <a:off x="3038637" y="4235873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Google Shape;605;p43"/>
          <p:cNvSpPr/>
          <p:nvPr/>
        </p:nvSpPr>
        <p:spPr>
          <a:xfrm>
            <a:off x="4652255" y="53759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43"/>
          <p:cNvSpPr/>
          <p:nvPr/>
        </p:nvSpPr>
        <p:spPr>
          <a:xfrm>
            <a:off x="5395999" y="53759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43"/>
          <p:cNvSpPr/>
          <p:nvPr/>
        </p:nvSpPr>
        <p:spPr>
          <a:xfrm>
            <a:off x="6116079" y="53759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43"/>
          <p:cNvSpPr/>
          <p:nvPr/>
        </p:nvSpPr>
        <p:spPr>
          <a:xfrm>
            <a:off x="4994548" y="47734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43"/>
          <p:cNvSpPr/>
          <p:nvPr/>
        </p:nvSpPr>
        <p:spPr>
          <a:xfrm>
            <a:off x="5756039" y="47734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Google Shape;610;p43"/>
          <p:cNvSpPr/>
          <p:nvPr/>
        </p:nvSpPr>
        <p:spPr>
          <a:xfrm>
            <a:off x="5354588" y="422132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Google Shape;611;p43"/>
          <p:cNvSpPr/>
          <p:nvPr/>
        </p:nvSpPr>
        <p:spPr>
          <a:xfrm>
            <a:off x="6947856" y="53732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Google Shape;612;p43"/>
          <p:cNvSpPr/>
          <p:nvPr/>
        </p:nvSpPr>
        <p:spPr>
          <a:xfrm>
            <a:off x="7691600" y="53732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43"/>
          <p:cNvSpPr/>
          <p:nvPr/>
        </p:nvSpPr>
        <p:spPr>
          <a:xfrm>
            <a:off x="8411680" y="5373240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43"/>
          <p:cNvSpPr/>
          <p:nvPr/>
        </p:nvSpPr>
        <p:spPr>
          <a:xfrm>
            <a:off x="7290149" y="47707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43"/>
          <p:cNvSpPr/>
          <p:nvPr/>
        </p:nvSpPr>
        <p:spPr>
          <a:xfrm>
            <a:off x="8051640" y="4770787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43"/>
          <p:cNvSpPr/>
          <p:nvPr/>
        </p:nvSpPr>
        <p:spPr>
          <a:xfrm>
            <a:off x="7650189" y="4218626"/>
            <a:ext cx="720080" cy="648072"/>
          </a:xfrm>
          <a:prstGeom prst="ellipse">
            <a:avLst/>
          </a:prstGeom>
          <a:noFill/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GB" sz="39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Solving Activities for secure students</a:t>
            </a:r>
            <a:endParaRPr sz="395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https://nrich.maths.org/5958</a:t>
            </a: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weights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endParaRPr sz="272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https://nrich.maths.org/5868</a:t>
            </a: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consecutive negative numbers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endParaRPr sz="272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https://www.mathspad.co.uk/teach/negativeNumbers.php</a:t>
            </a: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has some great activities: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squares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Box game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Pyramids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</a:pPr>
            <a:r>
              <a:rPr lang="en-GB" sz="27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IWB activities</a:t>
            </a:r>
            <a:endParaRPr sz="272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title"/>
          </p:nvPr>
        </p:nvSpPr>
        <p:spPr>
          <a:xfrm>
            <a:off x="327498" y="10188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Recap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429559" y="1329428"/>
            <a:ext cx="684076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way to represent the number 4 with tiles.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7664" y="1880092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0473" y="1866527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2" y="1880092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8104" y="1866527"/>
            <a:ext cx="672768" cy="62637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/>
        </p:nvSpPr>
        <p:spPr>
          <a:xfrm>
            <a:off x="547936" y="3140968"/>
            <a:ext cx="684076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another way to represent </a:t>
            </a: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number 4.</a:t>
            </a:r>
            <a:endParaRPr sz="2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47664" y="3840090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0473" y="3826525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9952" y="3840090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8104" y="3826525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9551" y="4690621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7192" y="4677554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4"/>
          <p:cNvSpPr/>
          <p:nvPr/>
        </p:nvSpPr>
        <p:spPr>
          <a:xfrm>
            <a:off x="2940473" y="4546605"/>
            <a:ext cx="2307226" cy="1008112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5364088" y="4677554"/>
            <a:ext cx="3915056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a </a:t>
            </a: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zero pair.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Together, the red and yellow make zero. The red is the negative of the yellow.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red is the inverse of the yellow. They cancel each other out.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system still equals 4.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1101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457200" y="18391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Recap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457200" y="1486800"/>
            <a:ext cx="8229600" cy="5135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dirty="0"/>
              <a:t>S</a:t>
            </a:r>
            <a:r>
              <a:rPr lang="en-GB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your partner these </a:t>
            </a:r>
            <a:r>
              <a:rPr lang="en-GB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numbers using your tiles and zero pairs in lots of different </a:t>
            </a:r>
            <a:r>
              <a:rPr lang="en-GB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ways</a:t>
            </a:r>
            <a:r>
              <a:rPr lang="fr-CH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dirty="0"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dirty="0"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lang="en-GB" dirty="0"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</a:t>
            </a: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739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7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Recap</a:t>
            </a:r>
            <a:endParaRPr sz="4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3" name="Google Shape;363;p27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4" name="Google Shape;364;p27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5" name="Google Shape;365;p27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27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27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+ 3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5050" y="2539751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5356" y="3381889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8625" y="3493484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38173" y="4032800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3827" y="352048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83521" y="2527664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7"/>
          <p:cNvSpPr txBox="1"/>
          <p:nvPr/>
        </p:nvSpPr>
        <p:spPr>
          <a:xfrm>
            <a:off x="5076056" y="1780454"/>
            <a:ext cx="3672408" cy="6001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+ 2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+ 1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+ 6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+ 4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+ -4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57783" y="4230816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73437" y="3718503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7"/>
          <p:cNvSpPr txBox="1"/>
          <p:nvPr/>
        </p:nvSpPr>
        <p:spPr>
          <a:xfrm>
            <a:off x="611560" y="5085184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+ 3 = -2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2" name="Google Shape;452;p37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3" name="Google Shape;453;p37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4" name="Google Shape;454;p37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7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37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+ -3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7" name="Google Shape;457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3370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116" y="2634397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7"/>
          <p:cNvSpPr txBox="1"/>
          <p:nvPr/>
        </p:nvSpPr>
        <p:spPr>
          <a:xfrm>
            <a:off x="5076056" y="1780454"/>
            <a:ext cx="3672408" cy="55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-6 + -2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 + -2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+ -5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lang="en-GB" sz="3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 + -3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0" name="Google Shape;460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9167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37"/>
          <p:cNvSpPr txBox="1"/>
          <p:nvPr/>
        </p:nvSpPr>
        <p:spPr>
          <a:xfrm>
            <a:off x="323528" y="6525344"/>
            <a:ext cx="88204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 – show me 5 different ways of making -10 using this system.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2" name="Google Shape;462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7864" y="2636912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6711" y="2636913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6875" y="352383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572" y="3497505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4419" y="3497506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7"/>
          <p:cNvSpPr txBox="1"/>
          <p:nvPr/>
        </p:nvSpPr>
        <p:spPr>
          <a:xfrm>
            <a:off x="611560" y="4568175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+ -3 = -8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362;p27"/>
          <p:cNvSpPr txBox="1">
            <a:spLocks/>
          </p:cNvSpPr>
          <p:nvPr/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Recap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8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tiles for calculations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74" name="Google Shape;474;p38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5" name="Google Shape;475;p38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6" name="Google Shape;476;p38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38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38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-3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9" name="Google Shape;479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595" y="2492896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341" y="2464049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392" y="2492896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5856" y="2492895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7764" y="2503621"/>
            <a:ext cx="628593" cy="628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9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tiles for calculations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0" name="Google Shape;490;p39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1" name="Google Shape;491;p39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2" name="Google Shape;492;p39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Google Shape;493;p39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Google Shape;494;p39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-3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5" name="Google Shape;495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9595" y="2492896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341" y="2464049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39"/>
          <p:cNvSpPr txBox="1"/>
          <p:nvPr/>
        </p:nvSpPr>
        <p:spPr>
          <a:xfrm>
            <a:off x="5076056" y="1780454"/>
            <a:ext cx="3672408" cy="55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-6 - -2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-6 - -4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-5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-10 - -3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-10 - -5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8" name="Google Shape;49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392" y="2492896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39"/>
          <p:cNvSpPr txBox="1"/>
          <p:nvPr/>
        </p:nvSpPr>
        <p:spPr>
          <a:xfrm>
            <a:off x="323528" y="6525344"/>
            <a:ext cx="88204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 – show me 5 different ways of making 10 using this system.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0" name="Google Shape;500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5856" y="2492895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47764" y="2503621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39"/>
          <p:cNvSpPr txBox="1"/>
          <p:nvPr/>
        </p:nvSpPr>
        <p:spPr>
          <a:xfrm>
            <a:off x="359034" y="3900370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-3 = -2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0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tiles for calculations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09" name="Google Shape;509;p40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10" name="Google Shape;510;p40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1" name="Google Shape;511;p40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40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40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-8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4" name="Google Shape;514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3370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116" y="263439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9167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7864" y="2636912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6711" y="2636913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4957" y="334758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6703" y="3318740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0754" y="334758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3638" y="3968546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4211" y="3947333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9193" y="3968546"/>
            <a:ext cx="672768" cy="626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41"/>
          <p:cNvSpPr txBox="1"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tiles for calculations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1" name="Google Shape;531;p41"/>
          <p:cNvCxnSpPr/>
          <p:nvPr/>
        </p:nvCxnSpPr>
        <p:spPr>
          <a:xfrm>
            <a:off x="4572000" y="980728"/>
            <a:ext cx="72008" cy="5877272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2" name="Google Shape;532;p41"/>
          <p:cNvCxnSpPr/>
          <p:nvPr/>
        </p:nvCxnSpPr>
        <p:spPr>
          <a:xfrm>
            <a:off x="0" y="155679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3" name="Google Shape;533;p41"/>
          <p:cNvSpPr txBox="1"/>
          <p:nvPr/>
        </p:nvSpPr>
        <p:spPr>
          <a:xfrm>
            <a:off x="323528" y="980728"/>
            <a:ext cx="38164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Turn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41"/>
          <p:cNvSpPr txBox="1"/>
          <p:nvPr/>
        </p:nvSpPr>
        <p:spPr>
          <a:xfrm>
            <a:off x="4644008" y="1052736"/>
            <a:ext cx="44999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Turn – you must show using the tiles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41"/>
          <p:cNvSpPr txBox="1"/>
          <p:nvPr/>
        </p:nvSpPr>
        <p:spPr>
          <a:xfrm>
            <a:off x="611560" y="1772816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-8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6" name="Google Shape;536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3370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116" y="2634397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41"/>
          <p:cNvSpPr txBox="1"/>
          <p:nvPr/>
        </p:nvSpPr>
        <p:spPr>
          <a:xfrm>
            <a:off x="5076056" y="1780454"/>
            <a:ext cx="3672408" cy="55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-6 - -8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-3 - -5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-3 - -7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-4 - -4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-4 - -7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9" name="Google Shape;53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99167" y="2663244"/>
            <a:ext cx="628593" cy="628593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41"/>
          <p:cNvSpPr txBox="1"/>
          <p:nvPr/>
        </p:nvSpPr>
        <p:spPr>
          <a:xfrm>
            <a:off x="323528" y="6525344"/>
            <a:ext cx="88204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 – show me 5 different ways of making -2 using this system.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1" name="Google Shape;541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7864" y="2636912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6711" y="2636913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4957" y="334758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6703" y="3318740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0754" y="3347587"/>
            <a:ext cx="628593" cy="628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3638" y="3968546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4211" y="3947333"/>
            <a:ext cx="672768" cy="626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9193" y="3968546"/>
            <a:ext cx="672768" cy="62637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41"/>
          <p:cNvSpPr txBox="1"/>
          <p:nvPr/>
        </p:nvSpPr>
        <p:spPr>
          <a:xfrm>
            <a:off x="728557" y="4869160"/>
            <a:ext cx="3672408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-5 - -8 = 3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1242</Words>
  <Application>Microsoft Macintosh PowerPoint</Application>
  <PresentationFormat>On-screen Show (4:3)</PresentationFormat>
  <Paragraphs>173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Using positive and negative tiles to represent subtracting negative numbers</vt:lpstr>
      <vt:lpstr>Recap</vt:lpstr>
      <vt:lpstr>Recap</vt:lpstr>
      <vt:lpstr>Recap</vt:lpstr>
      <vt:lpstr>PowerPoint Presentation</vt:lpstr>
      <vt:lpstr>Using the tiles for calculations</vt:lpstr>
      <vt:lpstr>Using the tiles for calculations</vt:lpstr>
      <vt:lpstr>Using the tiles for calculations</vt:lpstr>
      <vt:lpstr>Using the tiles for calculations</vt:lpstr>
      <vt:lpstr>Using the tiles for calculations</vt:lpstr>
      <vt:lpstr>Assessment on whiteboards You must also use the algebra tiles</vt:lpstr>
      <vt:lpstr>Assessment on whiteboards You must also use the algebra tiles</vt:lpstr>
      <vt:lpstr>Assessment on whiteboards You must also use the algebra tiles</vt:lpstr>
      <vt:lpstr>PowerPoint Presentation</vt:lpstr>
      <vt:lpstr>PowerPoint Presentation</vt:lpstr>
      <vt:lpstr>Problem Solving Activities for secure students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algebra tiles in maths</dc:title>
  <cp:lastModifiedBy>Luke Pearce</cp:lastModifiedBy>
  <cp:revision>15</cp:revision>
  <dcterms:modified xsi:type="dcterms:W3CDTF">2019-09-20T08:47:48Z</dcterms:modified>
</cp:coreProperties>
</file>