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7" r:id="rId22"/>
    <p:sldId id="278" r:id="rId23"/>
    <p:sldId id="279" r:id="rId24"/>
    <p:sldId id="286" r:id="rId2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BEC7F6C-1B7F-4CAC-A1D2-15FE3AF6D00D}">
  <a:tblStyle styleId="{5BEC7F6C-1B7F-4CAC-A1D2-15FE3AF6D00D}" styleName="Table_0">
    <a:wholeTbl>
      <a:tcTxStyle b="off" i="off">
        <a:font>
          <a:latin typeface="Calibri"/>
          <a:ea typeface="Calibri"/>
          <a:cs typeface="Calibri"/>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showComments="0">
  <p:normalViewPr>
    <p:restoredLeft sz="15620"/>
    <p:restoredTop sz="94660"/>
  </p:normalViewPr>
  <p:slideViewPr>
    <p:cSldViewPr snapToGrid="0">
      <p:cViewPr varScale="1">
        <p:scale>
          <a:sx n="111" d="100"/>
          <a:sy n="111" d="100"/>
        </p:scale>
        <p:origin x="-44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3780092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86" name="Google Shape;86;p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0: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USE THE PHRASE – 5 YELLOW POSITIVE TILES REMOVING/SUBTRACTING  3 POSITIVE YELLOW</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This helps solidify that the operation in the middle means adding on or removing.</a:t>
            </a:r>
            <a:endParaRPr sz="1200" b="0" i="0" u="none" strike="noStrike" cap="none">
              <a:solidFill>
                <a:schemeClr val="dk1"/>
              </a:solidFill>
              <a:latin typeface="Calibri"/>
              <a:ea typeface="Calibri"/>
              <a:cs typeface="Calibri"/>
              <a:sym typeface="Calibri"/>
            </a:endParaRPr>
          </a:p>
        </p:txBody>
      </p:sp>
      <p:sp>
        <p:nvSpPr>
          <p:cNvPr id="263" name="Google Shape;263;p1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10</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USE THE PHRASE – 5 YELLOW POSITIVE TILES REMOVING/SUBTRACTING  3 POSITIVE YELLOW</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This helps solidify that the operation in the middle means adding on or removing.</a:t>
            </a:r>
            <a:endParaRPr sz="1200" b="0" i="0" u="none" strike="noStrike" cap="none">
              <a:solidFill>
                <a:schemeClr val="dk1"/>
              </a:solidFill>
              <a:latin typeface="Calibri"/>
              <a:ea typeface="Calibri"/>
              <a:cs typeface="Calibri"/>
              <a:sym typeface="Calibri"/>
            </a:endParaRPr>
          </a:p>
        </p:txBody>
      </p:sp>
      <p:sp>
        <p:nvSpPr>
          <p:cNvPr id="279" name="Google Shape;279;p1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11</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04" name="Google Shape;304;p12: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22" name="Google Shape;322;p13: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42" name="Google Shape;342;p14: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60" name="Google Shape;360;p15: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92" name="Google Shape;392;p17: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99" name="Google Shape;399;p18: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406" name="Google Shape;406;p19: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413" name="Google Shape;413;p20: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92" name="Google Shape;92;p2: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420" name="Google Shape;420;p2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427" name="Google Shape;427;p22: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434" name="Google Shape;434;p23: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441" name="Google Shape;441;p24: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31: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9" name="Google Shape;559;p3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You can extend this by using a triangle with a base of 4 and giving them a mixture of positive and negative numbers to use in any order at the bottom.</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You could also change it from adding adjacent circles to finding the difference between adjacent circles.</a:t>
            </a:r>
            <a:endParaRPr sz="1200" b="0" i="0" u="none" strike="noStrike" cap="none">
              <a:solidFill>
                <a:schemeClr val="dk1"/>
              </a:solidFill>
              <a:latin typeface="Calibri"/>
              <a:ea typeface="Calibri"/>
              <a:cs typeface="Calibri"/>
              <a:sym typeface="Calibri"/>
            </a:endParaRPr>
          </a:p>
        </p:txBody>
      </p:sp>
      <p:sp>
        <p:nvSpPr>
          <p:cNvPr id="560" name="Google Shape;560;p3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24</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Students should notice each time that the difference between the number of red and yellow tiles is always the number they were trying to make.</a:t>
            </a:r>
            <a:endParaRPr sz="1200" b="0" i="0" u="none" strike="noStrike" cap="none">
              <a:solidFill>
                <a:schemeClr val="dk1"/>
              </a:solidFill>
              <a:latin typeface="Calibri"/>
              <a:ea typeface="Calibri"/>
              <a:cs typeface="Calibri"/>
              <a:sym typeface="Calibri"/>
            </a:endParaRPr>
          </a:p>
        </p:txBody>
      </p:sp>
      <p:sp>
        <p:nvSpPr>
          <p:cNvPr id="112" name="Google Shape;112;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3</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20" name="Google Shape;120;p4: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42" name="Google Shape;142;p5: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66" name="Google Shape;166;p6: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90" name="Google Shape;190;p7: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8: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200" b="0" i="0" u="none" strike="noStrike" cap="none">
                <a:solidFill>
                  <a:schemeClr val="dk1"/>
                </a:solidFill>
                <a:latin typeface="Calibri"/>
                <a:ea typeface="Calibri"/>
                <a:cs typeface="Calibri"/>
                <a:sym typeface="Calibri"/>
              </a:rPr>
              <a:t>The format of “my turn your turn” (example problem pairs) is to allow students to watch you model and explain, then provide practice immediately afterwards so that you can assess pupil understanding straight away.</a:t>
            </a:r>
            <a:endParaRPr sz="1200" b="1"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This slide may seem trivial but it important that we make the children realise that the operation in the middle is related to adding or removing either yellow or red tiles to the system.</a:t>
            </a:r>
            <a:endParaRPr sz="1200" b="0" i="0" u="none" strike="noStrike" cap="none">
              <a:solidFill>
                <a:schemeClr val="dk1"/>
              </a:solidFill>
              <a:latin typeface="Calibri"/>
              <a:ea typeface="Calibri"/>
              <a:cs typeface="Calibri"/>
              <a:sym typeface="Calibri"/>
            </a:endParaRPr>
          </a:p>
        </p:txBody>
      </p:sp>
      <p:sp>
        <p:nvSpPr>
          <p:cNvPr id="200" name="Google Shape;200;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8</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9:notes"/>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USE THE PHRASE – 5 YELLOW POSITIVE TILES REMOVING/SUBTRACTING  3 POSITIVE YELLOW</a:t>
            </a:r>
            <a:endParaRPr/>
          </a:p>
          <a:p>
            <a:pPr marL="0" marR="0" lvl="0" indent="0" algn="l" rtl="0">
              <a:spcBef>
                <a:spcPts val="0"/>
              </a:spcBef>
              <a:spcAft>
                <a:spcPts val="0"/>
              </a:spcAft>
              <a:buNone/>
            </a:pPr>
            <a:r>
              <a:rPr lang="en-GB" sz="1200" b="0" i="0" u="none" strike="noStrike" cap="none">
                <a:solidFill>
                  <a:schemeClr val="dk1"/>
                </a:solidFill>
                <a:latin typeface="Calibri"/>
                <a:ea typeface="Calibri"/>
                <a:cs typeface="Calibri"/>
                <a:sym typeface="Calibri"/>
              </a:rPr>
              <a:t>Again this may seem trivial but it helps to solidify that the operation in the middle means adding on or removing either yellow or red tiles.</a:t>
            </a:r>
            <a:endParaRPr sz="1200" b="0" i="0" u="none" strike="noStrike" cap="none">
              <a:solidFill>
                <a:schemeClr val="dk1"/>
              </a:solidFill>
              <a:latin typeface="Calibri"/>
              <a:ea typeface="Calibri"/>
              <a:cs typeface="Calibri"/>
              <a:sym typeface="Calibri"/>
            </a:endParaRPr>
          </a:p>
        </p:txBody>
      </p:sp>
      <p:sp>
        <p:nvSpPr>
          <p:cNvPr id="235" name="Google Shape;235;p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9</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Google Shape;17;p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Google Shape;18;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Google Shape;20;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 name="Google Shape;74;p1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Google Shape;75;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Google Shape;76;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Google Shape;77;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Google Shape;80;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Google Shape;81;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2" name="Google Shape;82;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 name="Google Shape;23;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Google Shape;24;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 name="Google Shape;25;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 name="Google Shape;26;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 name="Google Shape;29;p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0" name="Google Shape;30;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Google Shape;35;p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Google Shape;37;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Google Shape;38;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9" name="Google Shape;39;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 name="Google Shape;42;p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Google Shape;43;p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Google Shape;45;p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Google Shape;46;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Google Shape;47;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Google Shape;48;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Google Shape;51;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Google Shape;57;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Google Shape;60;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Google Shape;61;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Google Shape;62;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Google Shape;63;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Google Shape;6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1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Google Shape;69;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1" name="Google Shape;71;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3"/>
          <p:cNvSpPr txBox="1">
            <a:spLocks noGrp="1"/>
          </p:cNvSpPr>
          <p:nvPr>
            <p:ph type="ctrTitle"/>
          </p:nvPr>
        </p:nvSpPr>
        <p:spPr>
          <a:xfrm>
            <a:off x="638210" y="1597115"/>
            <a:ext cx="7772400" cy="307505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Overlock"/>
              <a:buNone/>
            </a:pPr>
            <a:r>
              <a:rPr lang="en-GB" sz="4400" b="0" i="0" u="none" strike="noStrike" cap="none" dirty="0">
                <a:solidFill>
                  <a:schemeClr val="dk1"/>
                </a:solidFill>
                <a:latin typeface="Overlock"/>
                <a:ea typeface="Overlock"/>
                <a:cs typeface="Overlock"/>
                <a:sym typeface="Overlock"/>
              </a:rPr>
              <a:t>Using </a:t>
            </a:r>
            <a:r>
              <a:rPr lang="en-GB" sz="4400" b="0" i="0" u="none" strike="noStrike" cap="none" dirty="0" smtClean="0">
                <a:solidFill>
                  <a:schemeClr val="dk1"/>
                </a:solidFill>
                <a:latin typeface="Overlock"/>
                <a:ea typeface="Overlock"/>
                <a:cs typeface="Overlock"/>
                <a:sym typeface="Overlock"/>
              </a:rPr>
              <a:t>positive and negative tiles to represent adding negative numbers</a:t>
            </a:r>
            <a:endParaRPr sz="4400" b="0" i="0" u="none" strike="noStrike" cap="none" dirty="0">
              <a:solidFill>
                <a:schemeClr val="dk1"/>
              </a:solidFill>
              <a:latin typeface="Overlock"/>
              <a:ea typeface="Overlock"/>
              <a:cs typeface="Overlock"/>
              <a:sym typeface="Overlock"/>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22"/>
          <p:cNvSpPr txBox="1">
            <a:spLocks noGrp="1"/>
          </p:cNvSpPr>
          <p:nvPr>
            <p:ph type="title"/>
          </p:nvPr>
        </p:nvSpPr>
        <p:spPr>
          <a:xfrm>
            <a:off x="467544" y="-27384"/>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Using the tiles for calculations</a:t>
            </a:r>
            <a:endParaRPr sz="4400" b="0" i="0" u="none" strike="noStrike" cap="none">
              <a:solidFill>
                <a:schemeClr val="dk1"/>
              </a:solidFill>
              <a:latin typeface="Calibri"/>
              <a:ea typeface="Calibri"/>
              <a:cs typeface="Calibri"/>
              <a:sym typeface="Calibri"/>
            </a:endParaRPr>
          </a:p>
        </p:txBody>
      </p:sp>
      <p:cxnSp>
        <p:nvCxnSpPr>
          <p:cNvPr id="266" name="Google Shape;266;p22"/>
          <p:cNvCxnSpPr/>
          <p:nvPr/>
        </p:nvCxnSpPr>
        <p:spPr>
          <a:xfrm>
            <a:off x="4572000" y="980728"/>
            <a:ext cx="72008" cy="5877272"/>
          </a:xfrm>
          <a:prstGeom prst="straightConnector1">
            <a:avLst/>
          </a:prstGeom>
          <a:noFill/>
          <a:ln w="9525" cap="flat" cmpd="sng">
            <a:solidFill>
              <a:srgbClr val="4A7DBA"/>
            </a:solidFill>
            <a:prstDash val="solid"/>
            <a:round/>
            <a:headEnd type="none" w="sm" len="sm"/>
            <a:tailEnd type="none" w="sm" len="sm"/>
          </a:ln>
        </p:spPr>
      </p:cxnSp>
      <p:cxnSp>
        <p:nvCxnSpPr>
          <p:cNvPr id="267" name="Google Shape;267;p22"/>
          <p:cNvCxnSpPr/>
          <p:nvPr/>
        </p:nvCxnSpPr>
        <p:spPr>
          <a:xfrm>
            <a:off x="0" y="1556792"/>
            <a:ext cx="9144000" cy="0"/>
          </a:xfrm>
          <a:prstGeom prst="straightConnector1">
            <a:avLst/>
          </a:prstGeom>
          <a:noFill/>
          <a:ln w="9525" cap="flat" cmpd="sng">
            <a:solidFill>
              <a:srgbClr val="4A7DBA"/>
            </a:solidFill>
            <a:prstDash val="solid"/>
            <a:round/>
            <a:headEnd type="none" w="sm" len="sm"/>
            <a:tailEnd type="none" w="sm" len="sm"/>
          </a:ln>
        </p:spPr>
      </p:cxnSp>
      <p:sp>
        <p:nvSpPr>
          <p:cNvPr id="268" name="Google Shape;268;p22"/>
          <p:cNvSpPr txBox="1"/>
          <p:nvPr/>
        </p:nvSpPr>
        <p:spPr>
          <a:xfrm>
            <a:off x="323528" y="980728"/>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My Turn</a:t>
            </a:r>
            <a:endParaRPr sz="1800">
              <a:solidFill>
                <a:schemeClr val="dk1"/>
              </a:solidFill>
              <a:latin typeface="Calibri"/>
              <a:ea typeface="Calibri"/>
              <a:cs typeface="Calibri"/>
              <a:sym typeface="Calibri"/>
            </a:endParaRPr>
          </a:p>
        </p:txBody>
      </p:sp>
      <p:sp>
        <p:nvSpPr>
          <p:cNvPr id="269" name="Google Shape;269;p22"/>
          <p:cNvSpPr txBox="1"/>
          <p:nvPr/>
        </p:nvSpPr>
        <p:spPr>
          <a:xfrm>
            <a:off x="4932040" y="1052736"/>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Your Turn</a:t>
            </a:r>
            <a:endParaRPr sz="1800">
              <a:solidFill>
                <a:schemeClr val="dk1"/>
              </a:solidFill>
              <a:latin typeface="Calibri"/>
              <a:ea typeface="Calibri"/>
              <a:cs typeface="Calibri"/>
              <a:sym typeface="Calibri"/>
            </a:endParaRPr>
          </a:p>
        </p:txBody>
      </p:sp>
      <p:sp>
        <p:nvSpPr>
          <p:cNvPr id="270" name="Google Shape;270;p22"/>
          <p:cNvSpPr txBox="1"/>
          <p:nvPr/>
        </p:nvSpPr>
        <p:spPr>
          <a:xfrm>
            <a:off x="611560" y="1772816"/>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a:t>
            </a:r>
            <a:endParaRPr sz="3200">
              <a:solidFill>
                <a:schemeClr val="dk1"/>
              </a:solidFill>
              <a:latin typeface="Calibri"/>
              <a:ea typeface="Calibri"/>
              <a:cs typeface="Calibri"/>
              <a:sym typeface="Calibri"/>
            </a:endParaRPr>
          </a:p>
        </p:txBody>
      </p:sp>
      <p:pic>
        <p:nvPicPr>
          <p:cNvPr id="271" name="Google Shape;271;p22"/>
          <p:cNvPicPr preferRelativeResize="0"/>
          <p:nvPr/>
        </p:nvPicPr>
        <p:blipFill rotWithShape="1">
          <a:blip r:embed="rId3">
            <a:alphaModFix/>
          </a:blip>
          <a:srcRect/>
          <a:stretch/>
        </p:blipFill>
        <p:spPr>
          <a:xfrm>
            <a:off x="632241" y="2553316"/>
            <a:ext cx="672768" cy="626370"/>
          </a:xfrm>
          <a:prstGeom prst="rect">
            <a:avLst/>
          </a:prstGeom>
          <a:noFill/>
          <a:ln>
            <a:noFill/>
          </a:ln>
        </p:spPr>
      </p:pic>
      <p:pic>
        <p:nvPicPr>
          <p:cNvPr id="272" name="Google Shape;272;p22"/>
          <p:cNvPicPr preferRelativeResize="0"/>
          <p:nvPr/>
        </p:nvPicPr>
        <p:blipFill rotWithShape="1">
          <a:blip r:embed="rId3">
            <a:alphaModFix/>
          </a:blip>
          <a:srcRect/>
          <a:stretch/>
        </p:blipFill>
        <p:spPr>
          <a:xfrm>
            <a:off x="2025050" y="2539751"/>
            <a:ext cx="672768" cy="626370"/>
          </a:xfrm>
          <a:prstGeom prst="rect">
            <a:avLst/>
          </a:prstGeom>
          <a:noFill/>
          <a:ln>
            <a:noFill/>
          </a:ln>
        </p:spPr>
      </p:pic>
      <p:pic>
        <p:nvPicPr>
          <p:cNvPr id="273" name="Google Shape;273;p22"/>
          <p:cNvPicPr preferRelativeResize="0"/>
          <p:nvPr/>
        </p:nvPicPr>
        <p:blipFill rotWithShape="1">
          <a:blip r:embed="rId3">
            <a:alphaModFix/>
          </a:blip>
          <a:srcRect/>
          <a:stretch/>
        </p:blipFill>
        <p:spPr>
          <a:xfrm>
            <a:off x="1895356" y="3381889"/>
            <a:ext cx="672768" cy="626370"/>
          </a:xfrm>
          <a:prstGeom prst="rect">
            <a:avLst/>
          </a:prstGeom>
          <a:noFill/>
          <a:ln>
            <a:noFill/>
          </a:ln>
        </p:spPr>
      </p:pic>
      <p:pic>
        <p:nvPicPr>
          <p:cNvPr id="274" name="Google Shape;274;p22"/>
          <p:cNvPicPr preferRelativeResize="0"/>
          <p:nvPr/>
        </p:nvPicPr>
        <p:blipFill rotWithShape="1">
          <a:blip r:embed="rId3">
            <a:alphaModFix/>
          </a:blip>
          <a:srcRect/>
          <a:stretch/>
        </p:blipFill>
        <p:spPr>
          <a:xfrm>
            <a:off x="1120068" y="3739444"/>
            <a:ext cx="672768" cy="626370"/>
          </a:xfrm>
          <a:prstGeom prst="rect">
            <a:avLst/>
          </a:prstGeom>
          <a:noFill/>
          <a:ln>
            <a:noFill/>
          </a:ln>
        </p:spPr>
      </p:pic>
      <p:pic>
        <p:nvPicPr>
          <p:cNvPr id="275" name="Google Shape;275;p22"/>
          <p:cNvPicPr preferRelativeResize="0"/>
          <p:nvPr/>
        </p:nvPicPr>
        <p:blipFill rotWithShape="1">
          <a:blip r:embed="rId3">
            <a:alphaModFix/>
          </a:blip>
          <a:srcRect/>
          <a:stretch/>
        </p:blipFill>
        <p:spPr>
          <a:xfrm>
            <a:off x="27600" y="3717259"/>
            <a:ext cx="672768" cy="626370"/>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23"/>
          <p:cNvSpPr txBox="1">
            <a:spLocks noGrp="1"/>
          </p:cNvSpPr>
          <p:nvPr>
            <p:ph type="title"/>
          </p:nvPr>
        </p:nvSpPr>
        <p:spPr>
          <a:xfrm>
            <a:off x="467544" y="-27384"/>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Using the tiles for calculations</a:t>
            </a:r>
            <a:endParaRPr sz="4400" b="0" i="0" u="none" strike="noStrike" cap="none">
              <a:solidFill>
                <a:schemeClr val="dk1"/>
              </a:solidFill>
              <a:latin typeface="Calibri"/>
              <a:ea typeface="Calibri"/>
              <a:cs typeface="Calibri"/>
              <a:sym typeface="Calibri"/>
            </a:endParaRPr>
          </a:p>
        </p:txBody>
      </p:sp>
      <p:cxnSp>
        <p:nvCxnSpPr>
          <p:cNvPr id="282" name="Google Shape;282;p23"/>
          <p:cNvCxnSpPr/>
          <p:nvPr/>
        </p:nvCxnSpPr>
        <p:spPr>
          <a:xfrm>
            <a:off x="4572000" y="980728"/>
            <a:ext cx="72008" cy="5877272"/>
          </a:xfrm>
          <a:prstGeom prst="straightConnector1">
            <a:avLst/>
          </a:prstGeom>
          <a:noFill/>
          <a:ln w="9525" cap="flat" cmpd="sng">
            <a:solidFill>
              <a:srgbClr val="4A7DBA"/>
            </a:solidFill>
            <a:prstDash val="solid"/>
            <a:round/>
            <a:headEnd type="none" w="sm" len="sm"/>
            <a:tailEnd type="none" w="sm" len="sm"/>
          </a:ln>
        </p:spPr>
      </p:cxnSp>
      <p:cxnSp>
        <p:nvCxnSpPr>
          <p:cNvPr id="283" name="Google Shape;283;p23"/>
          <p:cNvCxnSpPr/>
          <p:nvPr/>
        </p:nvCxnSpPr>
        <p:spPr>
          <a:xfrm>
            <a:off x="0" y="1556792"/>
            <a:ext cx="9144000" cy="0"/>
          </a:xfrm>
          <a:prstGeom prst="straightConnector1">
            <a:avLst/>
          </a:prstGeom>
          <a:noFill/>
          <a:ln w="9525" cap="flat" cmpd="sng">
            <a:solidFill>
              <a:srgbClr val="4A7DBA"/>
            </a:solidFill>
            <a:prstDash val="solid"/>
            <a:round/>
            <a:headEnd type="none" w="sm" len="sm"/>
            <a:tailEnd type="none" w="sm" len="sm"/>
          </a:ln>
        </p:spPr>
      </p:cxnSp>
      <p:sp>
        <p:nvSpPr>
          <p:cNvPr id="284" name="Google Shape;284;p23"/>
          <p:cNvSpPr txBox="1"/>
          <p:nvPr/>
        </p:nvSpPr>
        <p:spPr>
          <a:xfrm>
            <a:off x="323528" y="980728"/>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My Turn</a:t>
            </a:r>
            <a:endParaRPr sz="1800">
              <a:solidFill>
                <a:schemeClr val="dk1"/>
              </a:solidFill>
              <a:latin typeface="Calibri"/>
              <a:ea typeface="Calibri"/>
              <a:cs typeface="Calibri"/>
              <a:sym typeface="Calibri"/>
            </a:endParaRPr>
          </a:p>
        </p:txBody>
      </p:sp>
      <p:sp>
        <p:nvSpPr>
          <p:cNvPr id="285" name="Google Shape;285;p23"/>
          <p:cNvSpPr txBox="1"/>
          <p:nvPr/>
        </p:nvSpPr>
        <p:spPr>
          <a:xfrm>
            <a:off x="4932040" y="1052736"/>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Your Turn</a:t>
            </a:r>
            <a:endParaRPr sz="1800">
              <a:solidFill>
                <a:schemeClr val="dk1"/>
              </a:solidFill>
              <a:latin typeface="Calibri"/>
              <a:ea typeface="Calibri"/>
              <a:cs typeface="Calibri"/>
              <a:sym typeface="Calibri"/>
            </a:endParaRPr>
          </a:p>
        </p:txBody>
      </p:sp>
      <p:sp>
        <p:nvSpPr>
          <p:cNvPr id="286" name="Google Shape;286;p23"/>
          <p:cNvSpPr txBox="1"/>
          <p:nvPr/>
        </p:nvSpPr>
        <p:spPr>
          <a:xfrm>
            <a:off x="611560" y="1772816"/>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a:t>
            </a:r>
            <a:endParaRPr sz="3200">
              <a:solidFill>
                <a:schemeClr val="dk1"/>
              </a:solidFill>
              <a:latin typeface="Calibri"/>
              <a:ea typeface="Calibri"/>
              <a:cs typeface="Calibri"/>
              <a:sym typeface="Calibri"/>
            </a:endParaRPr>
          </a:p>
        </p:txBody>
      </p:sp>
      <p:pic>
        <p:nvPicPr>
          <p:cNvPr id="287" name="Google Shape;287;p23"/>
          <p:cNvPicPr preferRelativeResize="0"/>
          <p:nvPr/>
        </p:nvPicPr>
        <p:blipFill rotWithShape="1">
          <a:blip r:embed="rId3">
            <a:alphaModFix/>
          </a:blip>
          <a:srcRect/>
          <a:stretch/>
        </p:blipFill>
        <p:spPr>
          <a:xfrm>
            <a:off x="632241" y="2553316"/>
            <a:ext cx="672768" cy="626370"/>
          </a:xfrm>
          <a:prstGeom prst="rect">
            <a:avLst/>
          </a:prstGeom>
          <a:noFill/>
          <a:ln>
            <a:noFill/>
          </a:ln>
        </p:spPr>
      </p:pic>
      <p:pic>
        <p:nvPicPr>
          <p:cNvPr id="288" name="Google Shape;288;p23"/>
          <p:cNvPicPr preferRelativeResize="0"/>
          <p:nvPr/>
        </p:nvPicPr>
        <p:blipFill rotWithShape="1">
          <a:blip r:embed="rId3">
            <a:alphaModFix/>
          </a:blip>
          <a:srcRect/>
          <a:stretch/>
        </p:blipFill>
        <p:spPr>
          <a:xfrm>
            <a:off x="27600" y="3717259"/>
            <a:ext cx="672768" cy="626370"/>
          </a:xfrm>
          <a:prstGeom prst="rect">
            <a:avLst/>
          </a:prstGeom>
          <a:noFill/>
          <a:ln>
            <a:noFill/>
          </a:ln>
        </p:spPr>
      </p:pic>
      <p:sp>
        <p:nvSpPr>
          <p:cNvPr id="289" name="Google Shape;289;p23"/>
          <p:cNvSpPr txBox="1"/>
          <p:nvPr/>
        </p:nvSpPr>
        <p:spPr>
          <a:xfrm>
            <a:off x="467544" y="4725144"/>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 = 2</a:t>
            </a:r>
            <a:endParaRPr sz="3200">
              <a:solidFill>
                <a:schemeClr val="dk1"/>
              </a:solidFill>
              <a:latin typeface="Calibri"/>
              <a:ea typeface="Calibri"/>
              <a:cs typeface="Calibri"/>
              <a:sym typeface="Calibri"/>
            </a:endParaRPr>
          </a:p>
        </p:txBody>
      </p:sp>
      <p:sp>
        <p:nvSpPr>
          <p:cNvPr id="290" name="Google Shape;290;p23"/>
          <p:cNvSpPr txBox="1"/>
          <p:nvPr/>
        </p:nvSpPr>
        <p:spPr>
          <a:xfrm>
            <a:off x="5004048" y="1788312"/>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10 - 6</a:t>
            </a:r>
            <a:endParaRPr sz="3200">
              <a:solidFill>
                <a:schemeClr val="dk1"/>
              </a:solidFill>
              <a:latin typeface="Calibri"/>
              <a:ea typeface="Calibri"/>
              <a:cs typeface="Calibri"/>
              <a:sym typeface="Calibri"/>
            </a:endParaRPr>
          </a:p>
        </p:txBody>
      </p:sp>
      <p:pic>
        <p:nvPicPr>
          <p:cNvPr id="291" name="Google Shape;291;p23"/>
          <p:cNvPicPr preferRelativeResize="0"/>
          <p:nvPr/>
        </p:nvPicPr>
        <p:blipFill rotWithShape="1">
          <a:blip r:embed="rId3">
            <a:alphaModFix/>
          </a:blip>
          <a:srcRect/>
          <a:stretch/>
        </p:blipFill>
        <p:spPr>
          <a:xfrm>
            <a:off x="4932040" y="2562176"/>
            <a:ext cx="672768" cy="626370"/>
          </a:xfrm>
          <a:prstGeom prst="rect">
            <a:avLst/>
          </a:prstGeom>
          <a:noFill/>
          <a:ln>
            <a:noFill/>
          </a:ln>
        </p:spPr>
      </p:pic>
      <p:pic>
        <p:nvPicPr>
          <p:cNvPr id="292" name="Google Shape;292;p23"/>
          <p:cNvPicPr preferRelativeResize="0"/>
          <p:nvPr/>
        </p:nvPicPr>
        <p:blipFill rotWithShape="1">
          <a:blip r:embed="rId3">
            <a:alphaModFix/>
          </a:blip>
          <a:srcRect/>
          <a:stretch/>
        </p:blipFill>
        <p:spPr>
          <a:xfrm>
            <a:off x="5724128" y="2562176"/>
            <a:ext cx="672768" cy="626370"/>
          </a:xfrm>
          <a:prstGeom prst="rect">
            <a:avLst/>
          </a:prstGeom>
          <a:noFill/>
          <a:ln>
            <a:noFill/>
          </a:ln>
        </p:spPr>
      </p:pic>
      <p:pic>
        <p:nvPicPr>
          <p:cNvPr id="293" name="Google Shape;293;p23"/>
          <p:cNvPicPr preferRelativeResize="0"/>
          <p:nvPr/>
        </p:nvPicPr>
        <p:blipFill rotWithShape="1">
          <a:blip r:embed="rId3">
            <a:alphaModFix/>
          </a:blip>
          <a:srcRect/>
          <a:stretch/>
        </p:blipFill>
        <p:spPr>
          <a:xfrm>
            <a:off x="6566066" y="2561669"/>
            <a:ext cx="672768" cy="626370"/>
          </a:xfrm>
          <a:prstGeom prst="rect">
            <a:avLst/>
          </a:prstGeom>
          <a:noFill/>
          <a:ln>
            <a:noFill/>
          </a:ln>
        </p:spPr>
      </p:pic>
      <p:pic>
        <p:nvPicPr>
          <p:cNvPr id="294" name="Google Shape;294;p23"/>
          <p:cNvPicPr preferRelativeResize="0"/>
          <p:nvPr/>
        </p:nvPicPr>
        <p:blipFill rotWithShape="1">
          <a:blip r:embed="rId3">
            <a:alphaModFix/>
          </a:blip>
          <a:srcRect/>
          <a:stretch/>
        </p:blipFill>
        <p:spPr>
          <a:xfrm>
            <a:off x="8244408" y="2539751"/>
            <a:ext cx="672768" cy="626370"/>
          </a:xfrm>
          <a:prstGeom prst="rect">
            <a:avLst/>
          </a:prstGeom>
          <a:noFill/>
          <a:ln>
            <a:noFill/>
          </a:ln>
        </p:spPr>
      </p:pic>
      <p:pic>
        <p:nvPicPr>
          <p:cNvPr id="295" name="Google Shape;295;p23"/>
          <p:cNvPicPr preferRelativeResize="0"/>
          <p:nvPr/>
        </p:nvPicPr>
        <p:blipFill rotWithShape="1">
          <a:blip r:embed="rId3">
            <a:alphaModFix/>
          </a:blip>
          <a:srcRect/>
          <a:stretch/>
        </p:blipFill>
        <p:spPr>
          <a:xfrm>
            <a:off x="7384280" y="2562176"/>
            <a:ext cx="672768" cy="626370"/>
          </a:xfrm>
          <a:prstGeom prst="rect">
            <a:avLst/>
          </a:prstGeom>
          <a:noFill/>
          <a:ln>
            <a:noFill/>
          </a:ln>
        </p:spPr>
      </p:pic>
      <p:pic>
        <p:nvPicPr>
          <p:cNvPr id="296" name="Google Shape;296;p23"/>
          <p:cNvPicPr preferRelativeResize="0"/>
          <p:nvPr/>
        </p:nvPicPr>
        <p:blipFill rotWithShape="1">
          <a:blip r:embed="rId3">
            <a:alphaModFix/>
          </a:blip>
          <a:srcRect/>
          <a:stretch/>
        </p:blipFill>
        <p:spPr>
          <a:xfrm>
            <a:off x="5724128" y="3381889"/>
            <a:ext cx="672768" cy="626370"/>
          </a:xfrm>
          <a:prstGeom prst="rect">
            <a:avLst/>
          </a:prstGeom>
          <a:noFill/>
          <a:ln>
            <a:noFill/>
          </a:ln>
        </p:spPr>
      </p:pic>
      <p:pic>
        <p:nvPicPr>
          <p:cNvPr id="297" name="Google Shape;297;p23"/>
          <p:cNvPicPr preferRelativeResize="0"/>
          <p:nvPr/>
        </p:nvPicPr>
        <p:blipFill rotWithShape="1">
          <a:blip r:embed="rId3">
            <a:alphaModFix/>
          </a:blip>
          <a:srcRect/>
          <a:stretch/>
        </p:blipFill>
        <p:spPr>
          <a:xfrm>
            <a:off x="4932040" y="3381889"/>
            <a:ext cx="672768" cy="626370"/>
          </a:xfrm>
          <a:prstGeom prst="rect">
            <a:avLst/>
          </a:prstGeom>
          <a:noFill/>
          <a:ln>
            <a:noFill/>
          </a:ln>
        </p:spPr>
      </p:pic>
      <p:pic>
        <p:nvPicPr>
          <p:cNvPr id="298" name="Google Shape;298;p23"/>
          <p:cNvPicPr preferRelativeResize="0"/>
          <p:nvPr/>
        </p:nvPicPr>
        <p:blipFill rotWithShape="1">
          <a:blip r:embed="rId3">
            <a:alphaModFix/>
          </a:blip>
          <a:srcRect/>
          <a:stretch/>
        </p:blipFill>
        <p:spPr>
          <a:xfrm>
            <a:off x="6553255" y="3404324"/>
            <a:ext cx="672768" cy="626370"/>
          </a:xfrm>
          <a:prstGeom prst="rect">
            <a:avLst/>
          </a:prstGeom>
          <a:noFill/>
          <a:ln>
            <a:noFill/>
          </a:ln>
        </p:spPr>
      </p:pic>
      <p:pic>
        <p:nvPicPr>
          <p:cNvPr id="299" name="Google Shape;299;p23"/>
          <p:cNvPicPr preferRelativeResize="0"/>
          <p:nvPr/>
        </p:nvPicPr>
        <p:blipFill rotWithShape="1">
          <a:blip r:embed="rId3">
            <a:alphaModFix/>
          </a:blip>
          <a:srcRect/>
          <a:stretch/>
        </p:blipFill>
        <p:spPr>
          <a:xfrm>
            <a:off x="7378423" y="3379654"/>
            <a:ext cx="672768" cy="626370"/>
          </a:xfrm>
          <a:prstGeom prst="rect">
            <a:avLst/>
          </a:prstGeom>
          <a:noFill/>
          <a:ln>
            <a:noFill/>
          </a:ln>
        </p:spPr>
      </p:pic>
      <p:pic>
        <p:nvPicPr>
          <p:cNvPr id="300" name="Google Shape;300;p23"/>
          <p:cNvPicPr preferRelativeResize="0"/>
          <p:nvPr/>
        </p:nvPicPr>
        <p:blipFill rotWithShape="1">
          <a:blip r:embed="rId3">
            <a:alphaModFix/>
          </a:blip>
          <a:srcRect/>
          <a:stretch/>
        </p:blipFill>
        <p:spPr>
          <a:xfrm>
            <a:off x="8203591" y="3354984"/>
            <a:ext cx="672768" cy="626370"/>
          </a:xfrm>
          <a:prstGeom prst="rect">
            <a:avLst/>
          </a:prstGeom>
          <a:noFill/>
          <a:ln>
            <a:noFill/>
          </a:ln>
        </p:spPr>
      </p:pic>
      <p:sp>
        <p:nvSpPr>
          <p:cNvPr id="301" name="Google Shape;301;p23"/>
          <p:cNvSpPr txBox="1"/>
          <p:nvPr/>
        </p:nvSpPr>
        <p:spPr>
          <a:xfrm>
            <a:off x="4967546" y="4702214"/>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10 – 6 = 4</a:t>
            </a:r>
            <a:endParaRPr sz="32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93"/>
                                        </p:tgtEl>
                                      </p:cBhvr>
                                    </p:animEffect>
                                    <p:set>
                                      <p:cBhvr>
                                        <p:cTn id="7" dur="1" fill="hold">
                                          <p:stCondLst>
                                            <p:cond delay="500"/>
                                          </p:stCondLst>
                                        </p:cTn>
                                        <p:tgtEl>
                                          <p:spTgt spid="293"/>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294"/>
                                        </p:tgtEl>
                                      </p:cBhvr>
                                    </p:animEffect>
                                    <p:set>
                                      <p:cBhvr>
                                        <p:cTn id="10" dur="1" fill="hold">
                                          <p:stCondLst>
                                            <p:cond delay="500"/>
                                          </p:stCondLst>
                                        </p:cTn>
                                        <p:tgtEl>
                                          <p:spTgt spid="294"/>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295"/>
                                        </p:tgtEl>
                                      </p:cBhvr>
                                    </p:animEffect>
                                    <p:set>
                                      <p:cBhvr>
                                        <p:cTn id="13" dur="1" fill="hold">
                                          <p:stCondLst>
                                            <p:cond delay="500"/>
                                          </p:stCondLst>
                                        </p:cTn>
                                        <p:tgtEl>
                                          <p:spTgt spid="295"/>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298"/>
                                        </p:tgtEl>
                                      </p:cBhvr>
                                    </p:animEffect>
                                    <p:set>
                                      <p:cBhvr>
                                        <p:cTn id="16" dur="1" fill="hold">
                                          <p:stCondLst>
                                            <p:cond delay="500"/>
                                          </p:stCondLst>
                                        </p:cTn>
                                        <p:tgtEl>
                                          <p:spTgt spid="298"/>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299"/>
                                        </p:tgtEl>
                                      </p:cBhvr>
                                    </p:animEffect>
                                    <p:set>
                                      <p:cBhvr>
                                        <p:cTn id="19" dur="1" fill="hold">
                                          <p:stCondLst>
                                            <p:cond delay="500"/>
                                          </p:stCondLst>
                                        </p:cTn>
                                        <p:tgtEl>
                                          <p:spTgt spid="299"/>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300"/>
                                        </p:tgtEl>
                                      </p:cBhvr>
                                    </p:animEffect>
                                    <p:set>
                                      <p:cBhvr>
                                        <p:cTn id="22" dur="1" fill="hold">
                                          <p:stCondLst>
                                            <p:cond delay="500"/>
                                          </p:stCondLst>
                                        </p:cTn>
                                        <p:tgtEl>
                                          <p:spTgt spid="30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24"/>
          <p:cNvSpPr txBox="1">
            <a:spLocks noGrp="1"/>
          </p:cNvSpPr>
          <p:nvPr>
            <p:ph type="title"/>
          </p:nvPr>
        </p:nvSpPr>
        <p:spPr>
          <a:xfrm>
            <a:off x="467544" y="-27384"/>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Using the tiles for calculations</a:t>
            </a:r>
            <a:endParaRPr sz="4400" b="0" i="0" u="none" strike="noStrike" cap="none">
              <a:solidFill>
                <a:schemeClr val="dk1"/>
              </a:solidFill>
              <a:latin typeface="Calibri"/>
              <a:ea typeface="Calibri"/>
              <a:cs typeface="Calibri"/>
              <a:sym typeface="Calibri"/>
            </a:endParaRPr>
          </a:p>
        </p:txBody>
      </p:sp>
      <p:cxnSp>
        <p:nvCxnSpPr>
          <p:cNvPr id="307" name="Google Shape;307;p24"/>
          <p:cNvCxnSpPr/>
          <p:nvPr/>
        </p:nvCxnSpPr>
        <p:spPr>
          <a:xfrm>
            <a:off x="4572000" y="980728"/>
            <a:ext cx="72008" cy="5877272"/>
          </a:xfrm>
          <a:prstGeom prst="straightConnector1">
            <a:avLst/>
          </a:prstGeom>
          <a:noFill/>
          <a:ln w="9525" cap="flat" cmpd="sng">
            <a:solidFill>
              <a:srgbClr val="4A7DBA"/>
            </a:solidFill>
            <a:prstDash val="solid"/>
            <a:round/>
            <a:headEnd type="none" w="sm" len="sm"/>
            <a:tailEnd type="none" w="sm" len="sm"/>
          </a:ln>
        </p:spPr>
      </p:cxnSp>
      <p:cxnSp>
        <p:nvCxnSpPr>
          <p:cNvPr id="308" name="Google Shape;308;p24"/>
          <p:cNvCxnSpPr/>
          <p:nvPr/>
        </p:nvCxnSpPr>
        <p:spPr>
          <a:xfrm>
            <a:off x="0" y="1556792"/>
            <a:ext cx="9144000" cy="0"/>
          </a:xfrm>
          <a:prstGeom prst="straightConnector1">
            <a:avLst/>
          </a:prstGeom>
          <a:noFill/>
          <a:ln w="9525" cap="flat" cmpd="sng">
            <a:solidFill>
              <a:srgbClr val="4A7DBA"/>
            </a:solidFill>
            <a:prstDash val="solid"/>
            <a:round/>
            <a:headEnd type="none" w="sm" len="sm"/>
            <a:tailEnd type="none" w="sm" len="sm"/>
          </a:ln>
        </p:spPr>
      </p:cxnSp>
      <p:sp>
        <p:nvSpPr>
          <p:cNvPr id="309" name="Google Shape;309;p24"/>
          <p:cNvSpPr txBox="1"/>
          <p:nvPr/>
        </p:nvSpPr>
        <p:spPr>
          <a:xfrm>
            <a:off x="323528" y="980728"/>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My Turn</a:t>
            </a:r>
            <a:endParaRPr sz="1800">
              <a:solidFill>
                <a:schemeClr val="dk1"/>
              </a:solidFill>
              <a:latin typeface="Calibri"/>
              <a:ea typeface="Calibri"/>
              <a:cs typeface="Calibri"/>
              <a:sym typeface="Calibri"/>
            </a:endParaRPr>
          </a:p>
        </p:txBody>
      </p:sp>
      <p:sp>
        <p:nvSpPr>
          <p:cNvPr id="310" name="Google Shape;310;p24"/>
          <p:cNvSpPr txBox="1"/>
          <p:nvPr/>
        </p:nvSpPr>
        <p:spPr>
          <a:xfrm>
            <a:off x="4644008" y="1052736"/>
            <a:ext cx="4499992"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Your Turn – you must show using the tiles</a:t>
            </a:r>
            <a:endParaRPr sz="1800">
              <a:solidFill>
                <a:schemeClr val="dk1"/>
              </a:solidFill>
              <a:latin typeface="Calibri"/>
              <a:ea typeface="Calibri"/>
              <a:cs typeface="Calibri"/>
              <a:sym typeface="Calibri"/>
            </a:endParaRPr>
          </a:p>
        </p:txBody>
      </p:sp>
      <p:sp>
        <p:nvSpPr>
          <p:cNvPr id="311" name="Google Shape;311;p24"/>
          <p:cNvSpPr txBox="1"/>
          <p:nvPr/>
        </p:nvSpPr>
        <p:spPr>
          <a:xfrm>
            <a:off x="611560" y="1772816"/>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a:t>
            </a:r>
            <a:endParaRPr sz="3200">
              <a:solidFill>
                <a:schemeClr val="dk1"/>
              </a:solidFill>
              <a:latin typeface="Calibri"/>
              <a:ea typeface="Calibri"/>
              <a:cs typeface="Calibri"/>
              <a:sym typeface="Calibri"/>
            </a:endParaRPr>
          </a:p>
        </p:txBody>
      </p:sp>
      <p:pic>
        <p:nvPicPr>
          <p:cNvPr id="312" name="Google Shape;312;p24"/>
          <p:cNvPicPr preferRelativeResize="0"/>
          <p:nvPr/>
        </p:nvPicPr>
        <p:blipFill rotWithShape="1">
          <a:blip r:embed="rId3">
            <a:alphaModFix/>
          </a:blip>
          <a:srcRect/>
          <a:stretch/>
        </p:blipFill>
        <p:spPr>
          <a:xfrm>
            <a:off x="632241" y="2553316"/>
            <a:ext cx="672768" cy="626370"/>
          </a:xfrm>
          <a:prstGeom prst="rect">
            <a:avLst/>
          </a:prstGeom>
          <a:noFill/>
          <a:ln>
            <a:noFill/>
          </a:ln>
        </p:spPr>
      </p:pic>
      <p:pic>
        <p:nvPicPr>
          <p:cNvPr id="313" name="Google Shape;313;p24"/>
          <p:cNvPicPr preferRelativeResize="0"/>
          <p:nvPr/>
        </p:nvPicPr>
        <p:blipFill rotWithShape="1">
          <a:blip r:embed="rId3">
            <a:alphaModFix/>
          </a:blip>
          <a:srcRect/>
          <a:stretch/>
        </p:blipFill>
        <p:spPr>
          <a:xfrm>
            <a:off x="2025050" y="2539751"/>
            <a:ext cx="672768" cy="626370"/>
          </a:xfrm>
          <a:prstGeom prst="rect">
            <a:avLst/>
          </a:prstGeom>
          <a:noFill/>
          <a:ln>
            <a:noFill/>
          </a:ln>
        </p:spPr>
      </p:pic>
      <p:pic>
        <p:nvPicPr>
          <p:cNvPr id="314" name="Google Shape;314;p24"/>
          <p:cNvPicPr preferRelativeResize="0"/>
          <p:nvPr/>
        </p:nvPicPr>
        <p:blipFill rotWithShape="1">
          <a:blip r:embed="rId3">
            <a:alphaModFix/>
          </a:blip>
          <a:srcRect/>
          <a:stretch/>
        </p:blipFill>
        <p:spPr>
          <a:xfrm>
            <a:off x="1895356" y="3381889"/>
            <a:ext cx="672768" cy="626370"/>
          </a:xfrm>
          <a:prstGeom prst="rect">
            <a:avLst/>
          </a:prstGeom>
          <a:noFill/>
          <a:ln>
            <a:noFill/>
          </a:ln>
        </p:spPr>
      </p:pic>
      <p:pic>
        <p:nvPicPr>
          <p:cNvPr id="315" name="Google Shape;315;p24"/>
          <p:cNvPicPr preferRelativeResize="0"/>
          <p:nvPr/>
        </p:nvPicPr>
        <p:blipFill rotWithShape="1">
          <a:blip r:embed="rId3">
            <a:alphaModFix/>
          </a:blip>
          <a:srcRect/>
          <a:stretch/>
        </p:blipFill>
        <p:spPr>
          <a:xfrm>
            <a:off x="1120068" y="3739444"/>
            <a:ext cx="672768" cy="626370"/>
          </a:xfrm>
          <a:prstGeom prst="rect">
            <a:avLst/>
          </a:prstGeom>
          <a:noFill/>
          <a:ln>
            <a:noFill/>
          </a:ln>
        </p:spPr>
      </p:pic>
      <p:pic>
        <p:nvPicPr>
          <p:cNvPr id="316" name="Google Shape;316;p24"/>
          <p:cNvPicPr preferRelativeResize="0"/>
          <p:nvPr/>
        </p:nvPicPr>
        <p:blipFill rotWithShape="1">
          <a:blip r:embed="rId3">
            <a:alphaModFix/>
          </a:blip>
          <a:srcRect/>
          <a:stretch/>
        </p:blipFill>
        <p:spPr>
          <a:xfrm>
            <a:off x="27600" y="3717259"/>
            <a:ext cx="672768" cy="626370"/>
          </a:xfrm>
          <a:prstGeom prst="rect">
            <a:avLst/>
          </a:prstGeom>
          <a:noFill/>
          <a:ln>
            <a:noFill/>
          </a:ln>
        </p:spPr>
      </p:pic>
      <p:pic>
        <p:nvPicPr>
          <p:cNvPr id="317" name="Google Shape;317;p24"/>
          <p:cNvPicPr preferRelativeResize="0"/>
          <p:nvPr/>
        </p:nvPicPr>
        <p:blipFill rotWithShape="1">
          <a:blip r:embed="rId4">
            <a:alphaModFix/>
          </a:blip>
          <a:srcRect/>
          <a:stretch/>
        </p:blipFill>
        <p:spPr>
          <a:xfrm>
            <a:off x="1338173" y="4032800"/>
            <a:ext cx="628593" cy="628593"/>
          </a:xfrm>
          <a:prstGeom prst="rect">
            <a:avLst/>
          </a:prstGeom>
          <a:noFill/>
          <a:ln>
            <a:noFill/>
          </a:ln>
        </p:spPr>
      </p:pic>
      <p:pic>
        <p:nvPicPr>
          <p:cNvPr id="318" name="Google Shape;318;p24"/>
          <p:cNvPicPr preferRelativeResize="0"/>
          <p:nvPr/>
        </p:nvPicPr>
        <p:blipFill rotWithShape="1">
          <a:blip r:embed="rId4">
            <a:alphaModFix/>
          </a:blip>
          <a:srcRect/>
          <a:stretch/>
        </p:blipFill>
        <p:spPr>
          <a:xfrm>
            <a:off x="2253827" y="3520487"/>
            <a:ext cx="628593" cy="628593"/>
          </a:xfrm>
          <a:prstGeom prst="rect">
            <a:avLst/>
          </a:prstGeom>
          <a:noFill/>
          <a:ln>
            <a:noFill/>
          </a:ln>
        </p:spPr>
      </p:pic>
      <p:pic>
        <p:nvPicPr>
          <p:cNvPr id="319" name="Google Shape;319;p24"/>
          <p:cNvPicPr preferRelativeResize="0"/>
          <p:nvPr/>
        </p:nvPicPr>
        <p:blipFill rotWithShape="1">
          <a:blip r:embed="rId4">
            <a:alphaModFix/>
          </a:blip>
          <a:srcRect/>
          <a:stretch/>
        </p:blipFill>
        <p:spPr>
          <a:xfrm>
            <a:off x="2383521" y="2527664"/>
            <a:ext cx="628593" cy="628593"/>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25"/>
          <p:cNvSpPr txBox="1">
            <a:spLocks noGrp="1"/>
          </p:cNvSpPr>
          <p:nvPr>
            <p:ph type="title"/>
          </p:nvPr>
        </p:nvSpPr>
        <p:spPr>
          <a:xfrm>
            <a:off x="467544" y="-27384"/>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Using the tiles for calculations</a:t>
            </a:r>
            <a:endParaRPr sz="4400" b="0" i="0" u="none" strike="noStrike" cap="none">
              <a:solidFill>
                <a:schemeClr val="dk1"/>
              </a:solidFill>
              <a:latin typeface="Calibri"/>
              <a:ea typeface="Calibri"/>
              <a:cs typeface="Calibri"/>
              <a:sym typeface="Calibri"/>
            </a:endParaRPr>
          </a:p>
        </p:txBody>
      </p:sp>
      <p:cxnSp>
        <p:nvCxnSpPr>
          <p:cNvPr id="325" name="Google Shape;325;p25"/>
          <p:cNvCxnSpPr/>
          <p:nvPr/>
        </p:nvCxnSpPr>
        <p:spPr>
          <a:xfrm>
            <a:off x="4572000" y="980728"/>
            <a:ext cx="72008" cy="5877272"/>
          </a:xfrm>
          <a:prstGeom prst="straightConnector1">
            <a:avLst/>
          </a:prstGeom>
          <a:noFill/>
          <a:ln w="9525" cap="flat" cmpd="sng">
            <a:solidFill>
              <a:srgbClr val="4A7DBA"/>
            </a:solidFill>
            <a:prstDash val="solid"/>
            <a:round/>
            <a:headEnd type="none" w="sm" len="sm"/>
            <a:tailEnd type="none" w="sm" len="sm"/>
          </a:ln>
        </p:spPr>
      </p:cxnSp>
      <p:cxnSp>
        <p:nvCxnSpPr>
          <p:cNvPr id="326" name="Google Shape;326;p25"/>
          <p:cNvCxnSpPr/>
          <p:nvPr/>
        </p:nvCxnSpPr>
        <p:spPr>
          <a:xfrm>
            <a:off x="0" y="1556792"/>
            <a:ext cx="9144000" cy="0"/>
          </a:xfrm>
          <a:prstGeom prst="straightConnector1">
            <a:avLst/>
          </a:prstGeom>
          <a:noFill/>
          <a:ln w="9525" cap="flat" cmpd="sng">
            <a:solidFill>
              <a:srgbClr val="4A7DBA"/>
            </a:solidFill>
            <a:prstDash val="solid"/>
            <a:round/>
            <a:headEnd type="none" w="sm" len="sm"/>
            <a:tailEnd type="none" w="sm" len="sm"/>
          </a:ln>
        </p:spPr>
      </p:cxnSp>
      <p:sp>
        <p:nvSpPr>
          <p:cNvPr id="327" name="Google Shape;327;p25"/>
          <p:cNvSpPr txBox="1"/>
          <p:nvPr/>
        </p:nvSpPr>
        <p:spPr>
          <a:xfrm>
            <a:off x="323528" y="980728"/>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My Turn</a:t>
            </a:r>
            <a:endParaRPr sz="1800">
              <a:solidFill>
                <a:schemeClr val="dk1"/>
              </a:solidFill>
              <a:latin typeface="Calibri"/>
              <a:ea typeface="Calibri"/>
              <a:cs typeface="Calibri"/>
              <a:sym typeface="Calibri"/>
            </a:endParaRPr>
          </a:p>
        </p:txBody>
      </p:sp>
      <p:sp>
        <p:nvSpPr>
          <p:cNvPr id="328" name="Google Shape;328;p25"/>
          <p:cNvSpPr txBox="1"/>
          <p:nvPr/>
        </p:nvSpPr>
        <p:spPr>
          <a:xfrm>
            <a:off x="4644008" y="1052736"/>
            <a:ext cx="4499992"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Your Turn – you must show using the tiles</a:t>
            </a:r>
            <a:endParaRPr sz="1800">
              <a:solidFill>
                <a:schemeClr val="dk1"/>
              </a:solidFill>
              <a:latin typeface="Calibri"/>
              <a:ea typeface="Calibri"/>
              <a:cs typeface="Calibri"/>
              <a:sym typeface="Calibri"/>
            </a:endParaRPr>
          </a:p>
        </p:txBody>
      </p:sp>
      <p:sp>
        <p:nvSpPr>
          <p:cNvPr id="329" name="Google Shape;329;p25"/>
          <p:cNvSpPr txBox="1"/>
          <p:nvPr/>
        </p:nvSpPr>
        <p:spPr>
          <a:xfrm>
            <a:off x="611560" y="1772816"/>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a:t>
            </a:r>
            <a:endParaRPr sz="3200">
              <a:solidFill>
                <a:schemeClr val="dk1"/>
              </a:solidFill>
              <a:latin typeface="Calibri"/>
              <a:ea typeface="Calibri"/>
              <a:cs typeface="Calibri"/>
              <a:sym typeface="Calibri"/>
            </a:endParaRPr>
          </a:p>
        </p:txBody>
      </p:sp>
      <p:pic>
        <p:nvPicPr>
          <p:cNvPr id="330" name="Google Shape;330;p25"/>
          <p:cNvPicPr preferRelativeResize="0"/>
          <p:nvPr/>
        </p:nvPicPr>
        <p:blipFill rotWithShape="1">
          <a:blip r:embed="rId3">
            <a:alphaModFix/>
          </a:blip>
          <a:srcRect/>
          <a:stretch/>
        </p:blipFill>
        <p:spPr>
          <a:xfrm>
            <a:off x="632241" y="2553316"/>
            <a:ext cx="672768" cy="626370"/>
          </a:xfrm>
          <a:prstGeom prst="rect">
            <a:avLst/>
          </a:prstGeom>
          <a:noFill/>
          <a:ln>
            <a:noFill/>
          </a:ln>
        </p:spPr>
      </p:pic>
      <p:pic>
        <p:nvPicPr>
          <p:cNvPr id="331" name="Google Shape;331;p25"/>
          <p:cNvPicPr preferRelativeResize="0"/>
          <p:nvPr/>
        </p:nvPicPr>
        <p:blipFill rotWithShape="1">
          <a:blip r:embed="rId3">
            <a:alphaModFix/>
          </a:blip>
          <a:srcRect/>
          <a:stretch/>
        </p:blipFill>
        <p:spPr>
          <a:xfrm>
            <a:off x="2025050" y="2539751"/>
            <a:ext cx="672768" cy="626370"/>
          </a:xfrm>
          <a:prstGeom prst="rect">
            <a:avLst/>
          </a:prstGeom>
          <a:noFill/>
          <a:ln>
            <a:noFill/>
          </a:ln>
        </p:spPr>
      </p:pic>
      <p:pic>
        <p:nvPicPr>
          <p:cNvPr id="332" name="Google Shape;332;p25"/>
          <p:cNvPicPr preferRelativeResize="0"/>
          <p:nvPr/>
        </p:nvPicPr>
        <p:blipFill rotWithShape="1">
          <a:blip r:embed="rId3">
            <a:alphaModFix/>
          </a:blip>
          <a:srcRect/>
          <a:stretch/>
        </p:blipFill>
        <p:spPr>
          <a:xfrm>
            <a:off x="1895356" y="3381889"/>
            <a:ext cx="672768" cy="626370"/>
          </a:xfrm>
          <a:prstGeom prst="rect">
            <a:avLst/>
          </a:prstGeom>
          <a:noFill/>
          <a:ln>
            <a:noFill/>
          </a:ln>
        </p:spPr>
      </p:pic>
      <p:pic>
        <p:nvPicPr>
          <p:cNvPr id="333" name="Google Shape;333;p25"/>
          <p:cNvPicPr preferRelativeResize="0"/>
          <p:nvPr/>
        </p:nvPicPr>
        <p:blipFill rotWithShape="1">
          <a:blip r:embed="rId3">
            <a:alphaModFix/>
          </a:blip>
          <a:srcRect/>
          <a:stretch/>
        </p:blipFill>
        <p:spPr>
          <a:xfrm>
            <a:off x="1120068" y="3739444"/>
            <a:ext cx="672768" cy="626370"/>
          </a:xfrm>
          <a:prstGeom prst="rect">
            <a:avLst/>
          </a:prstGeom>
          <a:noFill/>
          <a:ln>
            <a:noFill/>
          </a:ln>
        </p:spPr>
      </p:pic>
      <p:pic>
        <p:nvPicPr>
          <p:cNvPr id="334" name="Google Shape;334;p25"/>
          <p:cNvPicPr preferRelativeResize="0"/>
          <p:nvPr/>
        </p:nvPicPr>
        <p:blipFill rotWithShape="1">
          <a:blip r:embed="rId3">
            <a:alphaModFix/>
          </a:blip>
          <a:srcRect/>
          <a:stretch/>
        </p:blipFill>
        <p:spPr>
          <a:xfrm>
            <a:off x="27600" y="3717259"/>
            <a:ext cx="672768" cy="626370"/>
          </a:xfrm>
          <a:prstGeom prst="rect">
            <a:avLst/>
          </a:prstGeom>
          <a:noFill/>
          <a:ln>
            <a:noFill/>
          </a:ln>
        </p:spPr>
      </p:pic>
      <p:pic>
        <p:nvPicPr>
          <p:cNvPr id="335" name="Google Shape;335;p25"/>
          <p:cNvPicPr preferRelativeResize="0"/>
          <p:nvPr/>
        </p:nvPicPr>
        <p:blipFill rotWithShape="1">
          <a:blip r:embed="rId4">
            <a:alphaModFix/>
          </a:blip>
          <a:srcRect/>
          <a:stretch/>
        </p:blipFill>
        <p:spPr>
          <a:xfrm>
            <a:off x="1338173" y="4032800"/>
            <a:ext cx="628593" cy="628593"/>
          </a:xfrm>
          <a:prstGeom prst="rect">
            <a:avLst/>
          </a:prstGeom>
          <a:noFill/>
          <a:ln>
            <a:noFill/>
          </a:ln>
        </p:spPr>
      </p:pic>
      <p:pic>
        <p:nvPicPr>
          <p:cNvPr id="336" name="Google Shape;336;p25"/>
          <p:cNvPicPr preferRelativeResize="0"/>
          <p:nvPr/>
        </p:nvPicPr>
        <p:blipFill rotWithShape="1">
          <a:blip r:embed="rId4">
            <a:alphaModFix/>
          </a:blip>
          <a:srcRect/>
          <a:stretch/>
        </p:blipFill>
        <p:spPr>
          <a:xfrm>
            <a:off x="2253827" y="3520487"/>
            <a:ext cx="628593" cy="628593"/>
          </a:xfrm>
          <a:prstGeom prst="rect">
            <a:avLst/>
          </a:prstGeom>
          <a:noFill/>
          <a:ln>
            <a:noFill/>
          </a:ln>
        </p:spPr>
      </p:pic>
      <p:pic>
        <p:nvPicPr>
          <p:cNvPr id="337" name="Google Shape;337;p25"/>
          <p:cNvPicPr preferRelativeResize="0"/>
          <p:nvPr/>
        </p:nvPicPr>
        <p:blipFill rotWithShape="1">
          <a:blip r:embed="rId4">
            <a:alphaModFix/>
          </a:blip>
          <a:srcRect/>
          <a:stretch/>
        </p:blipFill>
        <p:spPr>
          <a:xfrm>
            <a:off x="2383521" y="2527664"/>
            <a:ext cx="628593" cy="628593"/>
          </a:xfrm>
          <a:prstGeom prst="rect">
            <a:avLst/>
          </a:prstGeom>
          <a:noFill/>
          <a:ln>
            <a:noFill/>
          </a:ln>
        </p:spPr>
      </p:pic>
      <p:sp>
        <p:nvSpPr>
          <p:cNvPr id="338" name="Google Shape;338;p25"/>
          <p:cNvSpPr txBox="1"/>
          <p:nvPr/>
        </p:nvSpPr>
        <p:spPr>
          <a:xfrm>
            <a:off x="5076056" y="1780454"/>
            <a:ext cx="3672408" cy="55092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4 + -2</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a:solidFill>
                  <a:schemeClr val="dk1"/>
                </a:solidFill>
                <a:latin typeface="Calibri"/>
                <a:ea typeface="Calibri"/>
                <a:cs typeface="Calibri"/>
                <a:sym typeface="Calibri"/>
              </a:rPr>
              <a:t>5 + -2</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a:solidFill>
                  <a:schemeClr val="dk1"/>
                </a:solidFill>
                <a:latin typeface="Calibri"/>
                <a:ea typeface="Calibri"/>
                <a:cs typeface="Calibri"/>
                <a:sym typeface="Calibri"/>
              </a:rPr>
              <a:t>5 + -5</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a:solidFill>
                  <a:schemeClr val="dk1"/>
                </a:solidFill>
                <a:latin typeface="Calibri"/>
                <a:ea typeface="Calibri"/>
                <a:cs typeface="Calibri"/>
                <a:sym typeface="Calibri"/>
              </a:rPr>
              <a:t>5 + -8</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a:solidFill>
                  <a:schemeClr val="dk1"/>
                </a:solidFill>
                <a:latin typeface="Calibri"/>
                <a:ea typeface="Calibri"/>
                <a:cs typeface="Calibri"/>
                <a:sym typeface="Calibri"/>
              </a:rPr>
              <a:t>5 + -10</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p:txBody>
      </p:sp>
      <p:sp>
        <p:nvSpPr>
          <p:cNvPr id="339" name="Google Shape;339;p25"/>
          <p:cNvSpPr txBox="1"/>
          <p:nvPr/>
        </p:nvSpPr>
        <p:spPr>
          <a:xfrm>
            <a:off x="525230" y="5013176"/>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 = 2</a:t>
            </a:r>
            <a:endParaRPr sz="32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31"/>
                                        </p:tgtEl>
                                      </p:cBhvr>
                                    </p:animEffect>
                                    <p:set>
                                      <p:cBhvr>
                                        <p:cTn id="7" dur="1" fill="hold">
                                          <p:stCondLst>
                                            <p:cond delay="500"/>
                                          </p:stCondLst>
                                        </p:cTn>
                                        <p:tgtEl>
                                          <p:spTgt spid="331"/>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332"/>
                                        </p:tgtEl>
                                      </p:cBhvr>
                                    </p:animEffect>
                                    <p:set>
                                      <p:cBhvr>
                                        <p:cTn id="10" dur="1" fill="hold">
                                          <p:stCondLst>
                                            <p:cond delay="500"/>
                                          </p:stCondLst>
                                        </p:cTn>
                                        <p:tgtEl>
                                          <p:spTgt spid="332"/>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333"/>
                                        </p:tgtEl>
                                      </p:cBhvr>
                                    </p:animEffect>
                                    <p:set>
                                      <p:cBhvr>
                                        <p:cTn id="13" dur="1" fill="hold">
                                          <p:stCondLst>
                                            <p:cond delay="500"/>
                                          </p:stCondLst>
                                        </p:cTn>
                                        <p:tgtEl>
                                          <p:spTgt spid="333"/>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335"/>
                                        </p:tgtEl>
                                      </p:cBhvr>
                                    </p:animEffect>
                                    <p:set>
                                      <p:cBhvr>
                                        <p:cTn id="16" dur="1" fill="hold">
                                          <p:stCondLst>
                                            <p:cond delay="500"/>
                                          </p:stCondLst>
                                        </p:cTn>
                                        <p:tgtEl>
                                          <p:spTgt spid="335"/>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336"/>
                                        </p:tgtEl>
                                      </p:cBhvr>
                                    </p:animEffect>
                                    <p:set>
                                      <p:cBhvr>
                                        <p:cTn id="19" dur="1" fill="hold">
                                          <p:stCondLst>
                                            <p:cond delay="500"/>
                                          </p:stCondLst>
                                        </p:cTn>
                                        <p:tgtEl>
                                          <p:spTgt spid="336"/>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337"/>
                                        </p:tgtEl>
                                      </p:cBhvr>
                                    </p:animEffect>
                                    <p:set>
                                      <p:cBhvr>
                                        <p:cTn id="22" dur="1" fill="hold">
                                          <p:stCondLst>
                                            <p:cond delay="500"/>
                                          </p:stCondLst>
                                        </p:cTn>
                                        <p:tgtEl>
                                          <p:spTgt spid="33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26"/>
          <p:cNvSpPr txBox="1">
            <a:spLocks noGrp="1"/>
          </p:cNvSpPr>
          <p:nvPr>
            <p:ph type="title"/>
          </p:nvPr>
        </p:nvSpPr>
        <p:spPr>
          <a:xfrm>
            <a:off x="467544" y="-27384"/>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Using the tiles for calculations</a:t>
            </a:r>
            <a:endParaRPr sz="4400" b="0" i="0" u="none" strike="noStrike" cap="none">
              <a:solidFill>
                <a:schemeClr val="dk1"/>
              </a:solidFill>
              <a:latin typeface="Calibri"/>
              <a:ea typeface="Calibri"/>
              <a:cs typeface="Calibri"/>
              <a:sym typeface="Calibri"/>
            </a:endParaRPr>
          </a:p>
        </p:txBody>
      </p:sp>
      <p:cxnSp>
        <p:nvCxnSpPr>
          <p:cNvPr id="345" name="Google Shape;345;p26"/>
          <p:cNvCxnSpPr/>
          <p:nvPr/>
        </p:nvCxnSpPr>
        <p:spPr>
          <a:xfrm>
            <a:off x="4572000" y="980728"/>
            <a:ext cx="72008" cy="5877272"/>
          </a:xfrm>
          <a:prstGeom prst="straightConnector1">
            <a:avLst/>
          </a:prstGeom>
          <a:noFill/>
          <a:ln w="9525" cap="flat" cmpd="sng">
            <a:solidFill>
              <a:srgbClr val="4A7DBA"/>
            </a:solidFill>
            <a:prstDash val="solid"/>
            <a:round/>
            <a:headEnd type="none" w="sm" len="sm"/>
            <a:tailEnd type="none" w="sm" len="sm"/>
          </a:ln>
        </p:spPr>
      </p:cxnSp>
      <p:cxnSp>
        <p:nvCxnSpPr>
          <p:cNvPr id="346" name="Google Shape;346;p26"/>
          <p:cNvCxnSpPr/>
          <p:nvPr/>
        </p:nvCxnSpPr>
        <p:spPr>
          <a:xfrm>
            <a:off x="0" y="1556792"/>
            <a:ext cx="9144000" cy="0"/>
          </a:xfrm>
          <a:prstGeom prst="straightConnector1">
            <a:avLst/>
          </a:prstGeom>
          <a:noFill/>
          <a:ln w="9525" cap="flat" cmpd="sng">
            <a:solidFill>
              <a:srgbClr val="4A7DBA"/>
            </a:solidFill>
            <a:prstDash val="solid"/>
            <a:round/>
            <a:headEnd type="none" w="sm" len="sm"/>
            <a:tailEnd type="none" w="sm" len="sm"/>
          </a:ln>
        </p:spPr>
      </p:cxnSp>
      <p:sp>
        <p:nvSpPr>
          <p:cNvPr id="347" name="Google Shape;347;p26"/>
          <p:cNvSpPr txBox="1"/>
          <p:nvPr/>
        </p:nvSpPr>
        <p:spPr>
          <a:xfrm>
            <a:off x="323528" y="980728"/>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My Turn</a:t>
            </a:r>
            <a:endParaRPr sz="1800">
              <a:solidFill>
                <a:schemeClr val="dk1"/>
              </a:solidFill>
              <a:latin typeface="Calibri"/>
              <a:ea typeface="Calibri"/>
              <a:cs typeface="Calibri"/>
              <a:sym typeface="Calibri"/>
            </a:endParaRPr>
          </a:p>
        </p:txBody>
      </p:sp>
      <p:sp>
        <p:nvSpPr>
          <p:cNvPr id="348" name="Google Shape;348;p26"/>
          <p:cNvSpPr txBox="1"/>
          <p:nvPr/>
        </p:nvSpPr>
        <p:spPr>
          <a:xfrm>
            <a:off x="4644008" y="1052736"/>
            <a:ext cx="4499992"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Your Turn – you must show using the tiles</a:t>
            </a:r>
            <a:endParaRPr sz="1800">
              <a:solidFill>
                <a:schemeClr val="dk1"/>
              </a:solidFill>
              <a:latin typeface="Calibri"/>
              <a:ea typeface="Calibri"/>
              <a:cs typeface="Calibri"/>
              <a:sym typeface="Calibri"/>
            </a:endParaRPr>
          </a:p>
        </p:txBody>
      </p:sp>
      <p:sp>
        <p:nvSpPr>
          <p:cNvPr id="349" name="Google Shape;349;p26"/>
          <p:cNvSpPr txBox="1"/>
          <p:nvPr/>
        </p:nvSpPr>
        <p:spPr>
          <a:xfrm>
            <a:off x="611560" y="1772816"/>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a:t>
            </a:r>
            <a:endParaRPr sz="3200">
              <a:solidFill>
                <a:schemeClr val="dk1"/>
              </a:solidFill>
              <a:latin typeface="Calibri"/>
              <a:ea typeface="Calibri"/>
              <a:cs typeface="Calibri"/>
              <a:sym typeface="Calibri"/>
            </a:endParaRPr>
          </a:p>
        </p:txBody>
      </p:sp>
      <p:pic>
        <p:nvPicPr>
          <p:cNvPr id="350" name="Google Shape;350;p26"/>
          <p:cNvPicPr preferRelativeResize="0"/>
          <p:nvPr/>
        </p:nvPicPr>
        <p:blipFill rotWithShape="1">
          <a:blip r:embed="rId3">
            <a:alphaModFix/>
          </a:blip>
          <a:srcRect/>
          <a:stretch/>
        </p:blipFill>
        <p:spPr>
          <a:xfrm>
            <a:off x="2025050" y="2539751"/>
            <a:ext cx="672768" cy="626370"/>
          </a:xfrm>
          <a:prstGeom prst="rect">
            <a:avLst/>
          </a:prstGeom>
          <a:noFill/>
          <a:ln>
            <a:noFill/>
          </a:ln>
        </p:spPr>
      </p:pic>
      <p:pic>
        <p:nvPicPr>
          <p:cNvPr id="351" name="Google Shape;351;p26"/>
          <p:cNvPicPr preferRelativeResize="0"/>
          <p:nvPr/>
        </p:nvPicPr>
        <p:blipFill rotWithShape="1">
          <a:blip r:embed="rId3">
            <a:alphaModFix/>
          </a:blip>
          <a:srcRect/>
          <a:stretch/>
        </p:blipFill>
        <p:spPr>
          <a:xfrm>
            <a:off x="1895356" y="3381889"/>
            <a:ext cx="672768" cy="626370"/>
          </a:xfrm>
          <a:prstGeom prst="rect">
            <a:avLst/>
          </a:prstGeom>
          <a:noFill/>
          <a:ln>
            <a:noFill/>
          </a:ln>
        </p:spPr>
      </p:pic>
      <p:pic>
        <p:nvPicPr>
          <p:cNvPr id="352" name="Google Shape;352;p26"/>
          <p:cNvPicPr preferRelativeResize="0"/>
          <p:nvPr/>
        </p:nvPicPr>
        <p:blipFill rotWithShape="1">
          <a:blip r:embed="rId3">
            <a:alphaModFix/>
          </a:blip>
          <a:srcRect/>
          <a:stretch/>
        </p:blipFill>
        <p:spPr>
          <a:xfrm>
            <a:off x="968625" y="3493484"/>
            <a:ext cx="672768" cy="626370"/>
          </a:xfrm>
          <a:prstGeom prst="rect">
            <a:avLst/>
          </a:prstGeom>
          <a:noFill/>
          <a:ln>
            <a:noFill/>
          </a:ln>
        </p:spPr>
      </p:pic>
      <p:pic>
        <p:nvPicPr>
          <p:cNvPr id="353" name="Google Shape;353;p26"/>
          <p:cNvPicPr preferRelativeResize="0"/>
          <p:nvPr/>
        </p:nvPicPr>
        <p:blipFill rotWithShape="1">
          <a:blip r:embed="rId4">
            <a:alphaModFix/>
          </a:blip>
          <a:srcRect/>
          <a:stretch/>
        </p:blipFill>
        <p:spPr>
          <a:xfrm>
            <a:off x="1338173" y="4032800"/>
            <a:ext cx="628593" cy="628593"/>
          </a:xfrm>
          <a:prstGeom prst="rect">
            <a:avLst/>
          </a:prstGeom>
          <a:noFill/>
          <a:ln>
            <a:noFill/>
          </a:ln>
        </p:spPr>
      </p:pic>
      <p:pic>
        <p:nvPicPr>
          <p:cNvPr id="354" name="Google Shape;354;p26"/>
          <p:cNvPicPr preferRelativeResize="0"/>
          <p:nvPr/>
        </p:nvPicPr>
        <p:blipFill rotWithShape="1">
          <a:blip r:embed="rId4">
            <a:alphaModFix/>
          </a:blip>
          <a:srcRect/>
          <a:stretch/>
        </p:blipFill>
        <p:spPr>
          <a:xfrm>
            <a:off x="2253827" y="3520487"/>
            <a:ext cx="628593" cy="628593"/>
          </a:xfrm>
          <a:prstGeom prst="rect">
            <a:avLst/>
          </a:prstGeom>
          <a:noFill/>
          <a:ln>
            <a:noFill/>
          </a:ln>
        </p:spPr>
      </p:pic>
      <p:pic>
        <p:nvPicPr>
          <p:cNvPr id="355" name="Google Shape;355;p26"/>
          <p:cNvPicPr preferRelativeResize="0"/>
          <p:nvPr/>
        </p:nvPicPr>
        <p:blipFill rotWithShape="1">
          <a:blip r:embed="rId4">
            <a:alphaModFix/>
          </a:blip>
          <a:srcRect/>
          <a:stretch/>
        </p:blipFill>
        <p:spPr>
          <a:xfrm>
            <a:off x="2383521" y="2527664"/>
            <a:ext cx="628593" cy="628593"/>
          </a:xfrm>
          <a:prstGeom prst="rect">
            <a:avLst/>
          </a:prstGeom>
          <a:noFill/>
          <a:ln>
            <a:noFill/>
          </a:ln>
        </p:spPr>
      </p:pic>
      <p:pic>
        <p:nvPicPr>
          <p:cNvPr id="356" name="Google Shape;356;p26"/>
          <p:cNvPicPr preferRelativeResize="0"/>
          <p:nvPr/>
        </p:nvPicPr>
        <p:blipFill rotWithShape="1">
          <a:blip r:embed="rId4">
            <a:alphaModFix/>
          </a:blip>
          <a:srcRect/>
          <a:stretch/>
        </p:blipFill>
        <p:spPr>
          <a:xfrm>
            <a:off x="2257783" y="4230816"/>
            <a:ext cx="628593" cy="628593"/>
          </a:xfrm>
          <a:prstGeom prst="rect">
            <a:avLst/>
          </a:prstGeom>
          <a:noFill/>
          <a:ln>
            <a:noFill/>
          </a:ln>
        </p:spPr>
      </p:pic>
      <p:pic>
        <p:nvPicPr>
          <p:cNvPr id="357" name="Google Shape;357;p26"/>
          <p:cNvPicPr preferRelativeResize="0"/>
          <p:nvPr/>
        </p:nvPicPr>
        <p:blipFill rotWithShape="1">
          <a:blip r:embed="rId4">
            <a:alphaModFix/>
          </a:blip>
          <a:srcRect/>
          <a:stretch/>
        </p:blipFill>
        <p:spPr>
          <a:xfrm>
            <a:off x="3173437" y="3718503"/>
            <a:ext cx="628593" cy="628593"/>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27"/>
          <p:cNvSpPr txBox="1">
            <a:spLocks noGrp="1"/>
          </p:cNvSpPr>
          <p:nvPr>
            <p:ph type="title"/>
          </p:nvPr>
        </p:nvSpPr>
        <p:spPr>
          <a:xfrm>
            <a:off x="467544" y="-27384"/>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Using the tiles for calculations</a:t>
            </a:r>
            <a:endParaRPr sz="4400" b="0" i="0" u="none" strike="noStrike" cap="none">
              <a:solidFill>
                <a:schemeClr val="dk1"/>
              </a:solidFill>
              <a:latin typeface="Calibri"/>
              <a:ea typeface="Calibri"/>
              <a:cs typeface="Calibri"/>
              <a:sym typeface="Calibri"/>
            </a:endParaRPr>
          </a:p>
        </p:txBody>
      </p:sp>
      <p:cxnSp>
        <p:nvCxnSpPr>
          <p:cNvPr id="363" name="Google Shape;363;p27"/>
          <p:cNvCxnSpPr/>
          <p:nvPr/>
        </p:nvCxnSpPr>
        <p:spPr>
          <a:xfrm>
            <a:off x="4572000" y="980728"/>
            <a:ext cx="72008" cy="5877272"/>
          </a:xfrm>
          <a:prstGeom prst="straightConnector1">
            <a:avLst/>
          </a:prstGeom>
          <a:noFill/>
          <a:ln w="9525" cap="flat" cmpd="sng">
            <a:solidFill>
              <a:srgbClr val="4A7DBA"/>
            </a:solidFill>
            <a:prstDash val="solid"/>
            <a:round/>
            <a:headEnd type="none" w="sm" len="sm"/>
            <a:tailEnd type="none" w="sm" len="sm"/>
          </a:ln>
        </p:spPr>
      </p:cxnSp>
      <p:cxnSp>
        <p:nvCxnSpPr>
          <p:cNvPr id="364" name="Google Shape;364;p27"/>
          <p:cNvCxnSpPr/>
          <p:nvPr/>
        </p:nvCxnSpPr>
        <p:spPr>
          <a:xfrm>
            <a:off x="0" y="1556792"/>
            <a:ext cx="9144000" cy="0"/>
          </a:xfrm>
          <a:prstGeom prst="straightConnector1">
            <a:avLst/>
          </a:prstGeom>
          <a:noFill/>
          <a:ln w="9525" cap="flat" cmpd="sng">
            <a:solidFill>
              <a:srgbClr val="4A7DBA"/>
            </a:solidFill>
            <a:prstDash val="solid"/>
            <a:round/>
            <a:headEnd type="none" w="sm" len="sm"/>
            <a:tailEnd type="none" w="sm" len="sm"/>
          </a:ln>
        </p:spPr>
      </p:cxnSp>
      <p:sp>
        <p:nvSpPr>
          <p:cNvPr id="365" name="Google Shape;365;p27"/>
          <p:cNvSpPr txBox="1"/>
          <p:nvPr/>
        </p:nvSpPr>
        <p:spPr>
          <a:xfrm>
            <a:off x="323528" y="980728"/>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My Turn</a:t>
            </a:r>
            <a:endParaRPr sz="1800">
              <a:solidFill>
                <a:schemeClr val="dk1"/>
              </a:solidFill>
              <a:latin typeface="Calibri"/>
              <a:ea typeface="Calibri"/>
              <a:cs typeface="Calibri"/>
              <a:sym typeface="Calibri"/>
            </a:endParaRPr>
          </a:p>
        </p:txBody>
      </p:sp>
      <p:sp>
        <p:nvSpPr>
          <p:cNvPr id="366" name="Google Shape;366;p27"/>
          <p:cNvSpPr txBox="1"/>
          <p:nvPr/>
        </p:nvSpPr>
        <p:spPr>
          <a:xfrm>
            <a:off x="4644008" y="1052736"/>
            <a:ext cx="4499992"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Your Turn – you must show using the tiles</a:t>
            </a:r>
            <a:endParaRPr sz="1800">
              <a:solidFill>
                <a:schemeClr val="dk1"/>
              </a:solidFill>
              <a:latin typeface="Calibri"/>
              <a:ea typeface="Calibri"/>
              <a:cs typeface="Calibri"/>
              <a:sym typeface="Calibri"/>
            </a:endParaRPr>
          </a:p>
        </p:txBody>
      </p:sp>
      <p:sp>
        <p:nvSpPr>
          <p:cNvPr id="367" name="Google Shape;367;p27"/>
          <p:cNvSpPr txBox="1"/>
          <p:nvPr/>
        </p:nvSpPr>
        <p:spPr>
          <a:xfrm>
            <a:off x="611560" y="1772816"/>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a:t>
            </a:r>
            <a:endParaRPr sz="3200">
              <a:solidFill>
                <a:schemeClr val="dk1"/>
              </a:solidFill>
              <a:latin typeface="Calibri"/>
              <a:ea typeface="Calibri"/>
              <a:cs typeface="Calibri"/>
              <a:sym typeface="Calibri"/>
            </a:endParaRPr>
          </a:p>
        </p:txBody>
      </p:sp>
      <p:pic>
        <p:nvPicPr>
          <p:cNvPr id="368" name="Google Shape;368;p27"/>
          <p:cNvPicPr preferRelativeResize="0"/>
          <p:nvPr/>
        </p:nvPicPr>
        <p:blipFill rotWithShape="1">
          <a:blip r:embed="rId3">
            <a:alphaModFix/>
          </a:blip>
          <a:srcRect/>
          <a:stretch/>
        </p:blipFill>
        <p:spPr>
          <a:xfrm>
            <a:off x="2025050" y="2539751"/>
            <a:ext cx="672768" cy="626370"/>
          </a:xfrm>
          <a:prstGeom prst="rect">
            <a:avLst/>
          </a:prstGeom>
          <a:noFill/>
          <a:ln>
            <a:noFill/>
          </a:ln>
        </p:spPr>
      </p:pic>
      <p:pic>
        <p:nvPicPr>
          <p:cNvPr id="369" name="Google Shape;369;p27"/>
          <p:cNvPicPr preferRelativeResize="0"/>
          <p:nvPr/>
        </p:nvPicPr>
        <p:blipFill rotWithShape="1">
          <a:blip r:embed="rId3">
            <a:alphaModFix/>
          </a:blip>
          <a:srcRect/>
          <a:stretch/>
        </p:blipFill>
        <p:spPr>
          <a:xfrm>
            <a:off x="1895356" y="3381889"/>
            <a:ext cx="672768" cy="626370"/>
          </a:xfrm>
          <a:prstGeom prst="rect">
            <a:avLst/>
          </a:prstGeom>
          <a:noFill/>
          <a:ln>
            <a:noFill/>
          </a:ln>
        </p:spPr>
      </p:pic>
      <p:pic>
        <p:nvPicPr>
          <p:cNvPr id="370" name="Google Shape;370;p27"/>
          <p:cNvPicPr preferRelativeResize="0"/>
          <p:nvPr/>
        </p:nvPicPr>
        <p:blipFill rotWithShape="1">
          <a:blip r:embed="rId3">
            <a:alphaModFix/>
          </a:blip>
          <a:srcRect/>
          <a:stretch/>
        </p:blipFill>
        <p:spPr>
          <a:xfrm>
            <a:off x="968625" y="3493484"/>
            <a:ext cx="672768" cy="626370"/>
          </a:xfrm>
          <a:prstGeom prst="rect">
            <a:avLst/>
          </a:prstGeom>
          <a:noFill/>
          <a:ln>
            <a:noFill/>
          </a:ln>
        </p:spPr>
      </p:pic>
      <p:pic>
        <p:nvPicPr>
          <p:cNvPr id="371" name="Google Shape;371;p27"/>
          <p:cNvPicPr preferRelativeResize="0"/>
          <p:nvPr/>
        </p:nvPicPr>
        <p:blipFill rotWithShape="1">
          <a:blip r:embed="rId4">
            <a:alphaModFix/>
          </a:blip>
          <a:srcRect/>
          <a:stretch/>
        </p:blipFill>
        <p:spPr>
          <a:xfrm>
            <a:off x="1338173" y="4032800"/>
            <a:ext cx="628593" cy="628593"/>
          </a:xfrm>
          <a:prstGeom prst="rect">
            <a:avLst/>
          </a:prstGeom>
          <a:noFill/>
          <a:ln>
            <a:noFill/>
          </a:ln>
        </p:spPr>
      </p:pic>
      <p:pic>
        <p:nvPicPr>
          <p:cNvPr id="372" name="Google Shape;372;p27"/>
          <p:cNvPicPr preferRelativeResize="0"/>
          <p:nvPr/>
        </p:nvPicPr>
        <p:blipFill rotWithShape="1">
          <a:blip r:embed="rId4">
            <a:alphaModFix/>
          </a:blip>
          <a:srcRect/>
          <a:stretch/>
        </p:blipFill>
        <p:spPr>
          <a:xfrm>
            <a:off x="2253827" y="3520487"/>
            <a:ext cx="628593" cy="628593"/>
          </a:xfrm>
          <a:prstGeom prst="rect">
            <a:avLst/>
          </a:prstGeom>
          <a:noFill/>
          <a:ln>
            <a:noFill/>
          </a:ln>
        </p:spPr>
      </p:pic>
      <p:pic>
        <p:nvPicPr>
          <p:cNvPr id="373" name="Google Shape;373;p27"/>
          <p:cNvPicPr preferRelativeResize="0"/>
          <p:nvPr/>
        </p:nvPicPr>
        <p:blipFill rotWithShape="1">
          <a:blip r:embed="rId4">
            <a:alphaModFix/>
          </a:blip>
          <a:srcRect/>
          <a:stretch/>
        </p:blipFill>
        <p:spPr>
          <a:xfrm>
            <a:off x="2383521" y="2527664"/>
            <a:ext cx="628593" cy="628593"/>
          </a:xfrm>
          <a:prstGeom prst="rect">
            <a:avLst/>
          </a:prstGeom>
          <a:noFill/>
          <a:ln>
            <a:noFill/>
          </a:ln>
        </p:spPr>
      </p:pic>
      <p:sp>
        <p:nvSpPr>
          <p:cNvPr id="374" name="Google Shape;374;p27"/>
          <p:cNvSpPr txBox="1"/>
          <p:nvPr/>
        </p:nvSpPr>
        <p:spPr>
          <a:xfrm>
            <a:off x="5076056" y="1780454"/>
            <a:ext cx="3672408" cy="600164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-4 + 2</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a:solidFill>
                  <a:schemeClr val="dk1"/>
                </a:solidFill>
                <a:latin typeface="Calibri"/>
                <a:ea typeface="Calibri"/>
                <a:cs typeface="Calibri"/>
                <a:sym typeface="Calibri"/>
              </a:rPr>
              <a:t>-4 + 1</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a:solidFill>
                  <a:schemeClr val="dk1"/>
                </a:solidFill>
                <a:latin typeface="Calibri"/>
                <a:ea typeface="Calibri"/>
                <a:cs typeface="Calibri"/>
                <a:sym typeface="Calibri"/>
              </a:rPr>
              <a:t>-4 + 6</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a:solidFill>
                  <a:schemeClr val="dk1"/>
                </a:solidFill>
                <a:latin typeface="Calibri"/>
                <a:ea typeface="Calibri"/>
                <a:cs typeface="Calibri"/>
                <a:sym typeface="Calibri"/>
              </a:rPr>
              <a:t>-4 + 4</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r>
              <a:rPr lang="en-GB" sz="3200">
                <a:solidFill>
                  <a:schemeClr val="dk1"/>
                </a:solidFill>
                <a:latin typeface="Calibri"/>
                <a:ea typeface="Calibri"/>
                <a:cs typeface="Calibri"/>
                <a:sym typeface="Calibri"/>
              </a:rPr>
              <a:t>-4 + -4</a:t>
            </a:r>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a:p>
            <a:pPr marL="0" marR="0" lvl="0" indent="0" algn="ctr" rtl="0">
              <a:spcBef>
                <a:spcPts val="0"/>
              </a:spcBef>
              <a:spcAft>
                <a:spcPts val="0"/>
              </a:spcAft>
              <a:buNone/>
            </a:pPr>
            <a:endParaRPr sz="3200">
              <a:solidFill>
                <a:schemeClr val="dk1"/>
              </a:solidFill>
              <a:latin typeface="Calibri"/>
              <a:ea typeface="Calibri"/>
              <a:cs typeface="Calibri"/>
              <a:sym typeface="Calibri"/>
            </a:endParaRPr>
          </a:p>
        </p:txBody>
      </p:sp>
      <p:pic>
        <p:nvPicPr>
          <p:cNvPr id="375" name="Google Shape;375;p27"/>
          <p:cNvPicPr preferRelativeResize="0"/>
          <p:nvPr/>
        </p:nvPicPr>
        <p:blipFill rotWithShape="1">
          <a:blip r:embed="rId4">
            <a:alphaModFix/>
          </a:blip>
          <a:srcRect/>
          <a:stretch/>
        </p:blipFill>
        <p:spPr>
          <a:xfrm>
            <a:off x="2257783" y="4230816"/>
            <a:ext cx="628593" cy="628593"/>
          </a:xfrm>
          <a:prstGeom prst="rect">
            <a:avLst/>
          </a:prstGeom>
          <a:noFill/>
          <a:ln>
            <a:noFill/>
          </a:ln>
        </p:spPr>
      </p:pic>
      <p:pic>
        <p:nvPicPr>
          <p:cNvPr id="376" name="Google Shape;376;p27"/>
          <p:cNvPicPr preferRelativeResize="0"/>
          <p:nvPr/>
        </p:nvPicPr>
        <p:blipFill rotWithShape="1">
          <a:blip r:embed="rId4">
            <a:alphaModFix/>
          </a:blip>
          <a:srcRect/>
          <a:stretch/>
        </p:blipFill>
        <p:spPr>
          <a:xfrm>
            <a:off x="3173437" y="3718503"/>
            <a:ext cx="628593" cy="628593"/>
          </a:xfrm>
          <a:prstGeom prst="rect">
            <a:avLst/>
          </a:prstGeom>
          <a:noFill/>
          <a:ln>
            <a:noFill/>
          </a:ln>
        </p:spPr>
      </p:pic>
      <p:sp>
        <p:nvSpPr>
          <p:cNvPr id="377" name="Google Shape;377;p27"/>
          <p:cNvSpPr txBox="1"/>
          <p:nvPr/>
        </p:nvSpPr>
        <p:spPr>
          <a:xfrm>
            <a:off x="611560" y="5085184"/>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 = -2</a:t>
            </a:r>
            <a:endParaRPr sz="32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70"/>
                                        </p:tgtEl>
                                      </p:cBhvr>
                                    </p:animEffect>
                                    <p:set>
                                      <p:cBhvr>
                                        <p:cTn id="7" dur="1" fill="hold">
                                          <p:stCondLst>
                                            <p:cond delay="500"/>
                                          </p:stCondLst>
                                        </p:cTn>
                                        <p:tgtEl>
                                          <p:spTgt spid="370"/>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371"/>
                                        </p:tgtEl>
                                      </p:cBhvr>
                                    </p:animEffect>
                                    <p:set>
                                      <p:cBhvr>
                                        <p:cTn id="10" dur="1" fill="hold">
                                          <p:stCondLst>
                                            <p:cond delay="500"/>
                                          </p:stCondLst>
                                        </p:cTn>
                                        <p:tgtEl>
                                          <p:spTgt spid="371"/>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372"/>
                                        </p:tgtEl>
                                      </p:cBhvr>
                                    </p:animEffect>
                                    <p:set>
                                      <p:cBhvr>
                                        <p:cTn id="13" dur="1" fill="hold">
                                          <p:stCondLst>
                                            <p:cond delay="500"/>
                                          </p:stCondLst>
                                        </p:cTn>
                                        <p:tgtEl>
                                          <p:spTgt spid="372"/>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369"/>
                                        </p:tgtEl>
                                      </p:cBhvr>
                                    </p:animEffect>
                                    <p:set>
                                      <p:cBhvr>
                                        <p:cTn id="16" dur="1" fill="hold">
                                          <p:stCondLst>
                                            <p:cond delay="500"/>
                                          </p:stCondLst>
                                        </p:cTn>
                                        <p:tgtEl>
                                          <p:spTgt spid="369"/>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368"/>
                                        </p:tgtEl>
                                      </p:cBhvr>
                                    </p:animEffect>
                                    <p:set>
                                      <p:cBhvr>
                                        <p:cTn id="19" dur="1" fill="hold">
                                          <p:stCondLst>
                                            <p:cond delay="500"/>
                                          </p:stCondLst>
                                        </p:cTn>
                                        <p:tgtEl>
                                          <p:spTgt spid="368"/>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373"/>
                                        </p:tgtEl>
                                      </p:cBhvr>
                                    </p:animEffect>
                                    <p:set>
                                      <p:cBhvr>
                                        <p:cTn id="22" dur="1" fill="hold">
                                          <p:stCondLst>
                                            <p:cond delay="500"/>
                                          </p:stCondLst>
                                        </p:cTn>
                                        <p:tgtEl>
                                          <p:spTgt spid="37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2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GB" sz="3959" b="0" i="0" u="none" strike="noStrike" cap="none">
                <a:solidFill>
                  <a:schemeClr val="dk1"/>
                </a:solidFill>
                <a:latin typeface="Calibri"/>
                <a:ea typeface="Calibri"/>
                <a:cs typeface="Calibri"/>
                <a:sym typeface="Calibri"/>
              </a:rPr>
              <a:t>Assessment on whiteboards</a:t>
            </a:r>
            <a:br>
              <a:rPr lang="en-GB" sz="3959" b="0" i="0" u="none" strike="noStrike" cap="none">
                <a:solidFill>
                  <a:schemeClr val="dk1"/>
                </a:solidFill>
                <a:latin typeface="Calibri"/>
                <a:ea typeface="Calibri"/>
                <a:cs typeface="Calibri"/>
                <a:sym typeface="Calibri"/>
              </a:rPr>
            </a:br>
            <a:r>
              <a:rPr lang="en-GB" sz="3959" b="0" i="0" u="none" strike="noStrike" cap="none">
                <a:solidFill>
                  <a:schemeClr val="dk1"/>
                </a:solidFill>
                <a:latin typeface="Calibri"/>
                <a:ea typeface="Calibri"/>
                <a:cs typeface="Calibri"/>
                <a:sym typeface="Calibri"/>
              </a:rPr>
              <a:t>You must also show me using the algebra tiles</a:t>
            </a:r>
            <a:endParaRPr sz="3959" b="0" i="0" u="none" strike="noStrike" cap="none">
              <a:solidFill>
                <a:schemeClr val="dk1"/>
              </a:solidFill>
              <a:latin typeface="Calibri"/>
              <a:ea typeface="Calibri"/>
              <a:cs typeface="Calibri"/>
              <a:sym typeface="Calibri"/>
            </a:endParaRPr>
          </a:p>
        </p:txBody>
      </p:sp>
      <p:sp>
        <p:nvSpPr>
          <p:cNvPr id="395" name="Google Shape;395;p29"/>
          <p:cNvSpPr/>
          <p:nvPr/>
        </p:nvSpPr>
        <p:spPr>
          <a:xfrm>
            <a:off x="683568" y="1772816"/>
            <a:ext cx="7776864" cy="4536504"/>
          </a:xfrm>
          <a:prstGeom prst="roundRect">
            <a:avLst>
              <a:gd name="adj" fmla="val 16667"/>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6" name="Google Shape;396;p29"/>
          <p:cNvSpPr txBox="1"/>
          <p:nvPr/>
        </p:nvSpPr>
        <p:spPr>
          <a:xfrm>
            <a:off x="1403648" y="2492896"/>
            <a:ext cx="5832648"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5400">
                <a:solidFill>
                  <a:schemeClr val="dk1"/>
                </a:solidFill>
                <a:latin typeface="Calibri"/>
                <a:ea typeface="Calibri"/>
                <a:cs typeface="Calibri"/>
                <a:sym typeface="Calibri"/>
              </a:rPr>
              <a:t>7 + -2</a:t>
            </a:r>
            <a:endParaRPr sz="54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3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GB" sz="3959" b="0" i="0" u="none" strike="noStrike" cap="none">
                <a:solidFill>
                  <a:schemeClr val="dk1"/>
                </a:solidFill>
                <a:latin typeface="Calibri"/>
                <a:ea typeface="Calibri"/>
                <a:cs typeface="Calibri"/>
                <a:sym typeface="Calibri"/>
              </a:rPr>
              <a:t>Assessment on whiteboards</a:t>
            </a:r>
            <a:br>
              <a:rPr lang="en-GB" sz="3959" b="0" i="0" u="none" strike="noStrike" cap="none">
                <a:solidFill>
                  <a:schemeClr val="dk1"/>
                </a:solidFill>
                <a:latin typeface="Calibri"/>
                <a:ea typeface="Calibri"/>
                <a:cs typeface="Calibri"/>
                <a:sym typeface="Calibri"/>
              </a:rPr>
            </a:br>
            <a:r>
              <a:rPr lang="en-GB" sz="3959" b="0" i="0" u="none" strike="noStrike" cap="none">
                <a:solidFill>
                  <a:schemeClr val="dk1"/>
                </a:solidFill>
                <a:latin typeface="Calibri"/>
                <a:ea typeface="Calibri"/>
                <a:cs typeface="Calibri"/>
                <a:sym typeface="Calibri"/>
              </a:rPr>
              <a:t>You must also use the algebra tiles</a:t>
            </a:r>
            <a:endParaRPr sz="3959" b="0" i="0" u="none" strike="noStrike" cap="none">
              <a:solidFill>
                <a:schemeClr val="dk1"/>
              </a:solidFill>
              <a:latin typeface="Calibri"/>
              <a:ea typeface="Calibri"/>
              <a:cs typeface="Calibri"/>
              <a:sym typeface="Calibri"/>
            </a:endParaRPr>
          </a:p>
        </p:txBody>
      </p:sp>
      <p:sp>
        <p:nvSpPr>
          <p:cNvPr id="402" name="Google Shape;402;p30"/>
          <p:cNvSpPr/>
          <p:nvPr/>
        </p:nvSpPr>
        <p:spPr>
          <a:xfrm>
            <a:off x="683568" y="1772816"/>
            <a:ext cx="7776864" cy="4536504"/>
          </a:xfrm>
          <a:prstGeom prst="roundRect">
            <a:avLst>
              <a:gd name="adj" fmla="val 16667"/>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3" name="Google Shape;403;p30"/>
          <p:cNvSpPr txBox="1"/>
          <p:nvPr/>
        </p:nvSpPr>
        <p:spPr>
          <a:xfrm>
            <a:off x="1403648" y="2492896"/>
            <a:ext cx="5832648"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5400">
                <a:solidFill>
                  <a:schemeClr val="dk1"/>
                </a:solidFill>
                <a:latin typeface="Calibri"/>
                <a:ea typeface="Calibri"/>
                <a:cs typeface="Calibri"/>
                <a:sym typeface="Calibri"/>
              </a:rPr>
              <a:t>9 + -2</a:t>
            </a:r>
            <a:endParaRPr sz="54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GB" sz="3959" b="0" i="0" u="none" strike="noStrike" cap="none">
                <a:solidFill>
                  <a:schemeClr val="dk1"/>
                </a:solidFill>
                <a:latin typeface="Calibri"/>
                <a:ea typeface="Calibri"/>
                <a:cs typeface="Calibri"/>
                <a:sym typeface="Calibri"/>
              </a:rPr>
              <a:t>Assessment on whiteboards</a:t>
            </a:r>
            <a:br>
              <a:rPr lang="en-GB" sz="3959" b="0" i="0" u="none" strike="noStrike" cap="none">
                <a:solidFill>
                  <a:schemeClr val="dk1"/>
                </a:solidFill>
                <a:latin typeface="Calibri"/>
                <a:ea typeface="Calibri"/>
                <a:cs typeface="Calibri"/>
                <a:sym typeface="Calibri"/>
              </a:rPr>
            </a:br>
            <a:r>
              <a:rPr lang="en-GB" sz="3959" b="0" i="0" u="none" strike="noStrike" cap="none">
                <a:solidFill>
                  <a:schemeClr val="dk1"/>
                </a:solidFill>
                <a:latin typeface="Calibri"/>
                <a:ea typeface="Calibri"/>
                <a:cs typeface="Calibri"/>
                <a:sym typeface="Calibri"/>
              </a:rPr>
              <a:t>You must also use the algebra tiles</a:t>
            </a:r>
            <a:endParaRPr sz="3959" b="0" i="0" u="none" strike="noStrike" cap="none">
              <a:solidFill>
                <a:schemeClr val="dk1"/>
              </a:solidFill>
              <a:latin typeface="Calibri"/>
              <a:ea typeface="Calibri"/>
              <a:cs typeface="Calibri"/>
              <a:sym typeface="Calibri"/>
            </a:endParaRPr>
          </a:p>
        </p:txBody>
      </p:sp>
      <p:sp>
        <p:nvSpPr>
          <p:cNvPr id="409" name="Google Shape;409;p31"/>
          <p:cNvSpPr/>
          <p:nvPr/>
        </p:nvSpPr>
        <p:spPr>
          <a:xfrm>
            <a:off x="683568" y="1772816"/>
            <a:ext cx="7776864" cy="4536504"/>
          </a:xfrm>
          <a:prstGeom prst="roundRect">
            <a:avLst>
              <a:gd name="adj" fmla="val 16667"/>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0" name="Google Shape;410;p31"/>
          <p:cNvSpPr txBox="1"/>
          <p:nvPr/>
        </p:nvSpPr>
        <p:spPr>
          <a:xfrm>
            <a:off x="1403648" y="2492896"/>
            <a:ext cx="5832648"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5400">
                <a:solidFill>
                  <a:schemeClr val="dk1"/>
                </a:solidFill>
                <a:latin typeface="Calibri"/>
                <a:ea typeface="Calibri"/>
                <a:cs typeface="Calibri"/>
                <a:sym typeface="Calibri"/>
              </a:rPr>
              <a:t>-9 + 2</a:t>
            </a:r>
            <a:endParaRPr sz="54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3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GB" sz="3959" b="0" i="0" u="none" strike="noStrike" cap="none">
                <a:solidFill>
                  <a:schemeClr val="dk1"/>
                </a:solidFill>
                <a:latin typeface="Calibri"/>
                <a:ea typeface="Calibri"/>
                <a:cs typeface="Calibri"/>
                <a:sym typeface="Calibri"/>
              </a:rPr>
              <a:t>Assessment on whiteboards</a:t>
            </a:r>
            <a:br>
              <a:rPr lang="en-GB" sz="3959" b="0" i="0" u="none" strike="noStrike" cap="none">
                <a:solidFill>
                  <a:schemeClr val="dk1"/>
                </a:solidFill>
                <a:latin typeface="Calibri"/>
                <a:ea typeface="Calibri"/>
                <a:cs typeface="Calibri"/>
                <a:sym typeface="Calibri"/>
              </a:rPr>
            </a:br>
            <a:r>
              <a:rPr lang="en-GB" sz="3959" b="0" i="0" u="none" strike="noStrike" cap="none">
                <a:solidFill>
                  <a:schemeClr val="dk1"/>
                </a:solidFill>
                <a:latin typeface="Calibri"/>
                <a:ea typeface="Calibri"/>
                <a:cs typeface="Calibri"/>
                <a:sym typeface="Calibri"/>
              </a:rPr>
              <a:t>You must also use the algebra tiles</a:t>
            </a:r>
            <a:endParaRPr sz="3959" b="0" i="0" u="none" strike="noStrike" cap="none">
              <a:solidFill>
                <a:schemeClr val="dk1"/>
              </a:solidFill>
              <a:latin typeface="Calibri"/>
              <a:ea typeface="Calibri"/>
              <a:cs typeface="Calibri"/>
              <a:sym typeface="Calibri"/>
            </a:endParaRPr>
          </a:p>
        </p:txBody>
      </p:sp>
      <p:sp>
        <p:nvSpPr>
          <p:cNvPr id="416" name="Google Shape;416;p32"/>
          <p:cNvSpPr/>
          <p:nvPr/>
        </p:nvSpPr>
        <p:spPr>
          <a:xfrm>
            <a:off x="683568" y="1772816"/>
            <a:ext cx="7776864" cy="4536504"/>
          </a:xfrm>
          <a:prstGeom prst="roundRect">
            <a:avLst>
              <a:gd name="adj" fmla="val 16667"/>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7" name="Google Shape;417;p32"/>
          <p:cNvSpPr txBox="1"/>
          <p:nvPr/>
        </p:nvSpPr>
        <p:spPr>
          <a:xfrm>
            <a:off x="1403648" y="2492896"/>
            <a:ext cx="5832648"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5400">
                <a:solidFill>
                  <a:schemeClr val="dk1"/>
                </a:solidFill>
                <a:latin typeface="Calibri"/>
                <a:ea typeface="Calibri"/>
                <a:cs typeface="Calibri"/>
                <a:sym typeface="Calibri"/>
              </a:rPr>
              <a:t>-6 + 5</a:t>
            </a:r>
            <a:endParaRPr sz="54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395536" y="26064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Introducing zero pairs</a:t>
            </a:r>
            <a:endParaRPr sz="4400" b="0" i="0" u="none" strike="noStrike" cap="none">
              <a:solidFill>
                <a:schemeClr val="dk1"/>
              </a:solidFill>
              <a:latin typeface="Calibri"/>
              <a:ea typeface="Calibri"/>
              <a:cs typeface="Calibri"/>
              <a:sym typeface="Calibri"/>
            </a:endParaRPr>
          </a:p>
        </p:txBody>
      </p:sp>
      <p:sp>
        <p:nvSpPr>
          <p:cNvPr id="95" name="Google Shape;95;p14"/>
          <p:cNvSpPr txBox="1"/>
          <p:nvPr/>
        </p:nvSpPr>
        <p:spPr>
          <a:xfrm>
            <a:off x="395536" y="1340768"/>
            <a:ext cx="6840760"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0" b="0" i="0" u="none" strike="noStrike" cap="none" dirty="0">
                <a:solidFill>
                  <a:schemeClr val="dk1"/>
                </a:solidFill>
                <a:latin typeface="Calibri"/>
                <a:ea typeface="Calibri"/>
                <a:cs typeface="Calibri"/>
                <a:sym typeface="Calibri"/>
              </a:rPr>
              <a:t>Teacher: Can you show me the number 4 using </a:t>
            </a:r>
            <a:r>
              <a:rPr lang="en-GB" sz="1800" b="0" i="0" u="none" strike="noStrike" cap="none" dirty="0" smtClean="0">
                <a:solidFill>
                  <a:schemeClr val="dk1"/>
                </a:solidFill>
                <a:latin typeface="Calibri"/>
                <a:ea typeface="Calibri"/>
                <a:cs typeface="Calibri"/>
                <a:sym typeface="Calibri"/>
              </a:rPr>
              <a:t>positive tiles?</a:t>
            </a:r>
            <a:endParaRPr sz="1800" dirty="0">
              <a:solidFill>
                <a:schemeClr val="dk1"/>
              </a:solidFill>
              <a:latin typeface="Calibri"/>
              <a:ea typeface="Calibri"/>
              <a:cs typeface="Calibri"/>
              <a:sym typeface="Calibri"/>
            </a:endParaRPr>
          </a:p>
        </p:txBody>
      </p:sp>
      <p:pic>
        <p:nvPicPr>
          <p:cNvPr id="96" name="Google Shape;96;p14"/>
          <p:cNvPicPr preferRelativeResize="0"/>
          <p:nvPr/>
        </p:nvPicPr>
        <p:blipFill rotWithShape="1">
          <a:blip r:embed="rId3">
            <a:alphaModFix/>
          </a:blip>
          <a:srcRect/>
          <a:stretch/>
        </p:blipFill>
        <p:spPr>
          <a:xfrm>
            <a:off x="1547664" y="1880092"/>
            <a:ext cx="672768" cy="626370"/>
          </a:xfrm>
          <a:prstGeom prst="rect">
            <a:avLst/>
          </a:prstGeom>
          <a:noFill/>
          <a:ln>
            <a:noFill/>
          </a:ln>
        </p:spPr>
      </p:pic>
      <p:pic>
        <p:nvPicPr>
          <p:cNvPr id="97" name="Google Shape;97;p14"/>
          <p:cNvPicPr preferRelativeResize="0"/>
          <p:nvPr/>
        </p:nvPicPr>
        <p:blipFill rotWithShape="1">
          <a:blip r:embed="rId3">
            <a:alphaModFix/>
          </a:blip>
          <a:srcRect/>
          <a:stretch/>
        </p:blipFill>
        <p:spPr>
          <a:xfrm>
            <a:off x="2940473" y="1866527"/>
            <a:ext cx="672768" cy="626370"/>
          </a:xfrm>
          <a:prstGeom prst="rect">
            <a:avLst/>
          </a:prstGeom>
          <a:noFill/>
          <a:ln>
            <a:noFill/>
          </a:ln>
        </p:spPr>
      </p:pic>
      <p:pic>
        <p:nvPicPr>
          <p:cNvPr id="98" name="Google Shape;98;p14"/>
          <p:cNvPicPr preferRelativeResize="0"/>
          <p:nvPr/>
        </p:nvPicPr>
        <p:blipFill rotWithShape="1">
          <a:blip r:embed="rId3">
            <a:alphaModFix/>
          </a:blip>
          <a:srcRect/>
          <a:stretch/>
        </p:blipFill>
        <p:spPr>
          <a:xfrm>
            <a:off x="4139952" y="1880092"/>
            <a:ext cx="672768" cy="626370"/>
          </a:xfrm>
          <a:prstGeom prst="rect">
            <a:avLst/>
          </a:prstGeom>
          <a:noFill/>
          <a:ln>
            <a:noFill/>
          </a:ln>
        </p:spPr>
      </p:pic>
      <p:pic>
        <p:nvPicPr>
          <p:cNvPr id="99" name="Google Shape;99;p14"/>
          <p:cNvPicPr preferRelativeResize="0"/>
          <p:nvPr/>
        </p:nvPicPr>
        <p:blipFill rotWithShape="1">
          <a:blip r:embed="rId3">
            <a:alphaModFix/>
          </a:blip>
          <a:srcRect/>
          <a:stretch/>
        </p:blipFill>
        <p:spPr>
          <a:xfrm>
            <a:off x="5508104" y="1866527"/>
            <a:ext cx="672768" cy="626370"/>
          </a:xfrm>
          <a:prstGeom prst="rect">
            <a:avLst/>
          </a:prstGeom>
          <a:noFill/>
          <a:ln>
            <a:noFill/>
          </a:ln>
        </p:spPr>
      </p:pic>
      <p:sp>
        <p:nvSpPr>
          <p:cNvPr id="100" name="Google Shape;100;p14"/>
          <p:cNvSpPr txBox="1"/>
          <p:nvPr/>
        </p:nvSpPr>
        <p:spPr>
          <a:xfrm>
            <a:off x="547936" y="3140968"/>
            <a:ext cx="6840760" cy="120032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Teacher: Now I am going to show you other ways of representing the number 4.</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101" name="Google Shape;101;p14"/>
          <p:cNvPicPr preferRelativeResize="0"/>
          <p:nvPr/>
        </p:nvPicPr>
        <p:blipFill rotWithShape="1">
          <a:blip r:embed="rId3">
            <a:alphaModFix/>
          </a:blip>
          <a:srcRect/>
          <a:stretch/>
        </p:blipFill>
        <p:spPr>
          <a:xfrm>
            <a:off x="1547664" y="3840090"/>
            <a:ext cx="672768" cy="626370"/>
          </a:xfrm>
          <a:prstGeom prst="rect">
            <a:avLst/>
          </a:prstGeom>
          <a:noFill/>
          <a:ln>
            <a:noFill/>
          </a:ln>
        </p:spPr>
      </p:pic>
      <p:pic>
        <p:nvPicPr>
          <p:cNvPr id="102" name="Google Shape;102;p14"/>
          <p:cNvPicPr preferRelativeResize="0"/>
          <p:nvPr/>
        </p:nvPicPr>
        <p:blipFill rotWithShape="1">
          <a:blip r:embed="rId3">
            <a:alphaModFix/>
          </a:blip>
          <a:srcRect/>
          <a:stretch/>
        </p:blipFill>
        <p:spPr>
          <a:xfrm>
            <a:off x="2940473" y="3826525"/>
            <a:ext cx="672768" cy="626370"/>
          </a:xfrm>
          <a:prstGeom prst="rect">
            <a:avLst/>
          </a:prstGeom>
          <a:noFill/>
          <a:ln>
            <a:noFill/>
          </a:ln>
        </p:spPr>
      </p:pic>
      <p:pic>
        <p:nvPicPr>
          <p:cNvPr id="103" name="Google Shape;103;p14"/>
          <p:cNvPicPr preferRelativeResize="0"/>
          <p:nvPr/>
        </p:nvPicPr>
        <p:blipFill rotWithShape="1">
          <a:blip r:embed="rId3">
            <a:alphaModFix/>
          </a:blip>
          <a:srcRect/>
          <a:stretch/>
        </p:blipFill>
        <p:spPr>
          <a:xfrm>
            <a:off x="4139952" y="3840090"/>
            <a:ext cx="672768" cy="626370"/>
          </a:xfrm>
          <a:prstGeom prst="rect">
            <a:avLst/>
          </a:prstGeom>
          <a:noFill/>
          <a:ln>
            <a:noFill/>
          </a:ln>
        </p:spPr>
      </p:pic>
      <p:pic>
        <p:nvPicPr>
          <p:cNvPr id="104" name="Google Shape;104;p14"/>
          <p:cNvPicPr preferRelativeResize="0"/>
          <p:nvPr/>
        </p:nvPicPr>
        <p:blipFill rotWithShape="1">
          <a:blip r:embed="rId3">
            <a:alphaModFix/>
          </a:blip>
          <a:srcRect/>
          <a:stretch/>
        </p:blipFill>
        <p:spPr>
          <a:xfrm>
            <a:off x="5508104" y="3826525"/>
            <a:ext cx="672768" cy="626370"/>
          </a:xfrm>
          <a:prstGeom prst="rect">
            <a:avLst/>
          </a:prstGeom>
          <a:noFill/>
          <a:ln>
            <a:noFill/>
          </a:ln>
        </p:spPr>
      </p:pic>
      <p:pic>
        <p:nvPicPr>
          <p:cNvPr id="105" name="Google Shape;105;p14"/>
          <p:cNvPicPr preferRelativeResize="0"/>
          <p:nvPr/>
        </p:nvPicPr>
        <p:blipFill rotWithShape="1">
          <a:blip r:embed="rId3">
            <a:alphaModFix/>
          </a:blip>
          <a:srcRect/>
          <a:stretch/>
        </p:blipFill>
        <p:spPr>
          <a:xfrm>
            <a:off x="3369551" y="4690621"/>
            <a:ext cx="672768" cy="626370"/>
          </a:xfrm>
          <a:prstGeom prst="rect">
            <a:avLst/>
          </a:prstGeom>
          <a:noFill/>
          <a:ln>
            <a:noFill/>
          </a:ln>
        </p:spPr>
      </p:pic>
      <p:pic>
        <p:nvPicPr>
          <p:cNvPr id="106" name="Google Shape;106;p14"/>
          <p:cNvPicPr preferRelativeResize="0"/>
          <p:nvPr/>
        </p:nvPicPr>
        <p:blipFill rotWithShape="1">
          <a:blip r:embed="rId4">
            <a:alphaModFix/>
          </a:blip>
          <a:srcRect/>
          <a:stretch/>
        </p:blipFill>
        <p:spPr>
          <a:xfrm>
            <a:off x="4197192" y="4677554"/>
            <a:ext cx="628593" cy="628593"/>
          </a:xfrm>
          <a:prstGeom prst="rect">
            <a:avLst/>
          </a:prstGeom>
          <a:noFill/>
          <a:ln>
            <a:noFill/>
          </a:ln>
        </p:spPr>
      </p:pic>
      <p:sp>
        <p:nvSpPr>
          <p:cNvPr id="107" name="Google Shape;107;p14"/>
          <p:cNvSpPr/>
          <p:nvPr/>
        </p:nvSpPr>
        <p:spPr>
          <a:xfrm>
            <a:off x="2940473" y="4546605"/>
            <a:ext cx="2307226" cy="1008112"/>
          </a:xfrm>
          <a:prstGeom prst="ellipse">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8" name="Google Shape;108;p14"/>
          <p:cNvSpPr txBox="1"/>
          <p:nvPr/>
        </p:nvSpPr>
        <p:spPr>
          <a:xfrm>
            <a:off x="5364088" y="4677554"/>
            <a:ext cx="3915056" cy="17543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This is a </a:t>
            </a:r>
            <a:r>
              <a:rPr lang="en-GB" sz="1800">
                <a:solidFill>
                  <a:srgbClr val="FF0000"/>
                </a:solidFill>
                <a:latin typeface="Calibri"/>
                <a:ea typeface="Calibri"/>
                <a:cs typeface="Calibri"/>
                <a:sym typeface="Calibri"/>
              </a:rPr>
              <a:t>zero pair. </a:t>
            </a:r>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Together, the red and yellow make zero. The red is the negative of the yellow.</a:t>
            </a:r>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The red is the inverse of the yellow. They cancel each other out. </a:t>
            </a:r>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This system still equals 4.</a:t>
            </a:r>
            <a:endParaRPr sz="18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8">
                                            <p:txEl>
                                              <p:pRg st="0" end="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8">
                                            <p:txEl>
                                              <p:pRg st="1" end="1"/>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8">
                                            <p:txEl>
                                              <p:pRg st="2" end="2"/>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3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GB" sz="3959" b="0" i="0" u="none" strike="noStrike" cap="none">
                <a:solidFill>
                  <a:schemeClr val="dk1"/>
                </a:solidFill>
                <a:latin typeface="Calibri"/>
                <a:ea typeface="Calibri"/>
                <a:cs typeface="Calibri"/>
                <a:sym typeface="Calibri"/>
              </a:rPr>
              <a:t>Assessment on whiteboards</a:t>
            </a:r>
            <a:br>
              <a:rPr lang="en-GB" sz="3959" b="0" i="0" u="none" strike="noStrike" cap="none">
                <a:solidFill>
                  <a:schemeClr val="dk1"/>
                </a:solidFill>
                <a:latin typeface="Calibri"/>
                <a:ea typeface="Calibri"/>
                <a:cs typeface="Calibri"/>
                <a:sym typeface="Calibri"/>
              </a:rPr>
            </a:br>
            <a:r>
              <a:rPr lang="en-GB" sz="3959" b="0" i="0" u="none" strike="noStrike" cap="none">
                <a:solidFill>
                  <a:schemeClr val="dk1"/>
                </a:solidFill>
                <a:latin typeface="Calibri"/>
                <a:ea typeface="Calibri"/>
                <a:cs typeface="Calibri"/>
                <a:sym typeface="Calibri"/>
              </a:rPr>
              <a:t>You must also use the algebra tiles</a:t>
            </a:r>
            <a:endParaRPr sz="3959" b="0" i="0" u="none" strike="noStrike" cap="none">
              <a:solidFill>
                <a:schemeClr val="dk1"/>
              </a:solidFill>
              <a:latin typeface="Calibri"/>
              <a:ea typeface="Calibri"/>
              <a:cs typeface="Calibri"/>
              <a:sym typeface="Calibri"/>
            </a:endParaRPr>
          </a:p>
        </p:txBody>
      </p:sp>
      <p:sp>
        <p:nvSpPr>
          <p:cNvPr id="423" name="Google Shape;423;p33"/>
          <p:cNvSpPr/>
          <p:nvPr/>
        </p:nvSpPr>
        <p:spPr>
          <a:xfrm>
            <a:off x="683568" y="1772816"/>
            <a:ext cx="7776864" cy="4536504"/>
          </a:xfrm>
          <a:prstGeom prst="roundRect">
            <a:avLst>
              <a:gd name="adj" fmla="val 16667"/>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4" name="Google Shape;424;p33"/>
          <p:cNvSpPr txBox="1"/>
          <p:nvPr/>
        </p:nvSpPr>
        <p:spPr>
          <a:xfrm>
            <a:off x="1403648" y="2492896"/>
            <a:ext cx="5832648"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5400">
                <a:solidFill>
                  <a:schemeClr val="dk1"/>
                </a:solidFill>
                <a:latin typeface="Calibri"/>
                <a:ea typeface="Calibri"/>
                <a:cs typeface="Calibri"/>
                <a:sym typeface="Calibri"/>
              </a:rPr>
              <a:t>-6 + 6</a:t>
            </a:r>
            <a:endParaRPr sz="54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3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GB" sz="3959" b="0" i="0" u="none" strike="noStrike" cap="none">
                <a:solidFill>
                  <a:schemeClr val="dk1"/>
                </a:solidFill>
                <a:latin typeface="Calibri"/>
                <a:ea typeface="Calibri"/>
                <a:cs typeface="Calibri"/>
                <a:sym typeface="Calibri"/>
              </a:rPr>
              <a:t>Assessment on whiteboards</a:t>
            </a:r>
            <a:br>
              <a:rPr lang="en-GB" sz="3959" b="0" i="0" u="none" strike="noStrike" cap="none">
                <a:solidFill>
                  <a:schemeClr val="dk1"/>
                </a:solidFill>
                <a:latin typeface="Calibri"/>
                <a:ea typeface="Calibri"/>
                <a:cs typeface="Calibri"/>
                <a:sym typeface="Calibri"/>
              </a:rPr>
            </a:br>
            <a:r>
              <a:rPr lang="en-GB" sz="3959" b="0" i="0" u="none" strike="noStrike" cap="none">
                <a:solidFill>
                  <a:schemeClr val="dk1"/>
                </a:solidFill>
                <a:latin typeface="Calibri"/>
                <a:ea typeface="Calibri"/>
                <a:cs typeface="Calibri"/>
                <a:sym typeface="Calibri"/>
              </a:rPr>
              <a:t>You must also use the algebra tiles</a:t>
            </a:r>
            <a:endParaRPr sz="3959" b="0" i="0" u="none" strike="noStrike" cap="none">
              <a:solidFill>
                <a:schemeClr val="dk1"/>
              </a:solidFill>
              <a:latin typeface="Calibri"/>
              <a:ea typeface="Calibri"/>
              <a:cs typeface="Calibri"/>
              <a:sym typeface="Calibri"/>
            </a:endParaRPr>
          </a:p>
        </p:txBody>
      </p:sp>
      <p:sp>
        <p:nvSpPr>
          <p:cNvPr id="430" name="Google Shape;430;p34"/>
          <p:cNvSpPr/>
          <p:nvPr/>
        </p:nvSpPr>
        <p:spPr>
          <a:xfrm>
            <a:off x="683568" y="1772816"/>
            <a:ext cx="7776864" cy="4536504"/>
          </a:xfrm>
          <a:prstGeom prst="roundRect">
            <a:avLst>
              <a:gd name="adj" fmla="val 16667"/>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1" name="Google Shape;431;p34"/>
          <p:cNvSpPr txBox="1"/>
          <p:nvPr/>
        </p:nvSpPr>
        <p:spPr>
          <a:xfrm>
            <a:off x="1331640" y="2132856"/>
            <a:ext cx="6768752" cy="341632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5400">
                <a:solidFill>
                  <a:schemeClr val="dk1"/>
                </a:solidFill>
                <a:latin typeface="Calibri"/>
                <a:ea typeface="Calibri"/>
                <a:cs typeface="Calibri"/>
                <a:sym typeface="Calibri"/>
              </a:rPr>
              <a:t>Show two different calculations with an answer of 3 using your tiles</a:t>
            </a:r>
            <a:endParaRPr sz="54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3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GB" sz="3959" b="0" i="0" u="none" strike="noStrike" cap="none">
                <a:solidFill>
                  <a:schemeClr val="dk1"/>
                </a:solidFill>
                <a:latin typeface="Calibri"/>
                <a:ea typeface="Calibri"/>
                <a:cs typeface="Calibri"/>
                <a:sym typeface="Calibri"/>
              </a:rPr>
              <a:t>Assessment on whiteboards</a:t>
            </a:r>
            <a:br>
              <a:rPr lang="en-GB" sz="3959" b="0" i="0" u="none" strike="noStrike" cap="none">
                <a:solidFill>
                  <a:schemeClr val="dk1"/>
                </a:solidFill>
                <a:latin typeface="Calibri"/>
                <a:ea typeface="Calibri"/>
                <a:cs typeface="Calibri"/>
                <a:sym typeface="Calibri"/>
              </a:rPr>
            </a:br>
            <a:r>
              <a:rPr lang="en-GB" sz="3959" b="0" i="0" u="none" strike="noStrike" cap="none">
                <a:solidFill>
                  <a:schemeClr val="dk1"/>
                </a:solidFill>
                <a:latin typeface="Calibri"/>
                <a:ea typeface="Calibri"/>
                <a:cs typeface="Calibri"/>
                <a:sym typeface="Calibri"/>
              </a:rPr>
              <a:t>You must also use the algebra tiles</a:t>
            </a:r>
            <a:endParaRPr sz="3959" b="0" i="0" u="none" strike="noStrike" cap="none">
              <a:solidFill>
                <a:schemeClr val="dk1"/>
              </a:solidFill>
              <a:latin typeface="Calibri"/>
              <a:ea typeface="Calibri"/>
              <a:cs typeface="Calibri"/>
              <a:sym typeface="Calibri"/>
            </a:endParaRPr>
          </a:p>
        </p:txBody>
      </p:sp>
      <p:sp>
        <p:nvSpPr>
          <p:cNvPr id="437" name="Google Shape;437;p35"/>
          <p:cNvSpPr/>
          <p:nvPr/>
        </p:nvSpPr>
        <p:spPr>
          <a:xfrm>
            <a:off x="683568" y="1772816"/>
            <a:ext cx="7776864" cy="4536504"/>
          </a:xfrm>
          <a:prstGeom prst="roundRect">
            <a:avLst>
              <a:gd name="adj" fmla="val 16667"/>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8" name="Google Shape;438;p35"/>
          <p:cNvSpPr txBox="1"/>
          <p:nvPr/>
        </p:nvSpPr>
        <p:spPr>
          <a:xfrm>
            <a:off x="1331640" y="2132856"/>
            <a:ext cx="6768752" cy="341632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5400">
                <a:solidFill>
                  <a:schemeClr val="dk1"/>
                </a:solidFill>
                <a:latin typeface="Calibri"/>
                <a:ea typeface="Calibri"/>
                <a:cs typeface="Calibri"/>
                <a:sym typeface="Calibri"/>
              </a:rPr>
              <a:t>Show two different calculations with an answer of -3 using your tiles</a:t>
            </a:r>
            <a:endParaRPr sz="54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3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3959"/>
              <a:buFont typeface="Calibri"/>
              <a:buNone/>
            </a:pPr>
            <a:r>
              <a:rPr lang="en-GB" sz="3959" b="0" i="0" u="none" strike="noStrike" cap="none">
                <a:solidFill>
                  <a:schemeClr val="dk1"/>
                </a:solidFill>
                <a:latin typeface="Calibri"/>
                <a:ea typeface="Calibri"/>
                <a:cs typeface="Calibri"/>
                <a:sym typeface="Calibri"/>
              </a:rPr>
              <a:t>Assessment on whiteboards</a:t>
            </a:r>
            <a:br>
              <a:rPr lang="en-GB" sz="3959" b="0" i="0" u="none" strike="noStrike" cap="none">
                <a:solidFill>
                  <a:schemeClr val="dk1"/>
                </a:solidFill>
                <a:latin typeface="Calibri"/>
                <a:ea typeface="Calibri"/>
                <a:cs typeface="Calibri"/>
                <a:sym typeface="Calibri"/>
              </a:rPr>
            </a:br>
            <a:r>
              <a:rPr lang="en-GB" sz="3959" b="0" i="0" u="none" strike="noStrike" cap="none">
                <a:solidFill>
                  <a:schemeClr val="dk1"/>
                </a:solidFill>
                <a:latin typeface="Calibri"/>
                <a:ea typeface="Calibri"/>
                <a:cs typeface="Calibri"/>
                <a:sym typeface="Calibri"/>
              </a:rPr>
              <a:t>You must also use the algebra tiles</a:t>
            </a:r>
            <a:endParaRPr sz="3959" b="0" i="0" u="none" strike="noStrike" cap="none">
              <a:solidFill>
                <a:schemeClr val="dk1"/>
              </a:solidFill>
              <a:latin typeface="Calibri"/>
              <a:ea typeface="Calibri"/>
              <a:cs typeface="Calibri"/>
              <a:sym typeface="Calibri"/>
            </a:endParaRPr>
          </a:p>
        </p:txBody>
      </p:sp>
      <p:sp>
        <p:nvSpPr>
          <p:cNvPr id="444" name="Google Shape;444;p36"/>
          <p:cNvSpPr/>
          <p:nvPr/>
        </p:nvSpPr>
        <p:spPr>
          <a:xfrm>
            <a:off x="683568" y="1772816"/>
            <a:ext cx="7776864" cy="4536504"/>
          </a:xfrm>
          <a:prstGeom prst="roundRect">
            <a:avLst>
              <a:gd name="adj" fmla="val 16667"/>
            </a:avLst>
          </a:prstGeom>
          <a:solidFill>
            <a:schemeClr val="l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5" name="Google Shape;445;p36"/>
          <p:cNvSpPr txBox="1"/>
          <p:nvPr/>
        </p:nvSpPr>
        <p:spPr>
          <a:xfrm>
            <a:off x="1331640" y="2132856"/>
            <a:ext cx="6768752" cy="341632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5400">
                <a:solidFill>
                  <a:schemeClr val="dk1"/>
                </a:solidFill>
                <a:latin typeface="Calibri"/>
                <a:ea typeface="Calibri"/>
                <a:cs typeface="Calibri"/>
                <a:sym typeface="Calibri"/>
              </a:rPr>
              <a:t>Show two different calculations with an answer of -3 using your tiles</a:t>
            </a:r>
            <a:endParaRPr sz="54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43"/>
          <p:cNvSpPr/>
          <p:nvPr/>
        </p:nvSpPr>
        <p:spPr>
          <a:xfrm>
            <a:off x="197259" y="130647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63" name="Google Shape;563;p43"/>
          <p:cNvSpPr/>
          <p:nvPr/>
        </p:nvSpPr>
        <p:spPr>
          <a:xfrm>
            <a:off x="941003" y="130647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64" name="Google Shape;564;p43"/>
          <p:cNvSpPr/>
          <p:nvPr/>
        </p:nvSpPr>
        <p:spPr>
          <a:xfrm>
            <a:off x="1661083" y="130647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65" name="Google Shape;565;p43"/>
          <p:cNvSpPr/>
          <p:nvPr/>
        </p:nvSpPr>
        <p:spPr>
          <a:xfrm>
            <a:off x="539552" y="70401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66" name="Google Shape;566;p43"/>
          <p:cNvSpPr/>
          <p:nvPr/>
        </p:nvSpPr>
        <p:spPr>
          <a:xfrm>
            <a:off x="1301043" y="70401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67" name="Google Shape;567;p43"/>
          <p:cNvSpPr/>
          <p:nvPr/>
        </p:nvSpPr>
        <p:spPr>
          <a:xfrm>
            <a:off x="899592" y="15185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68" name="Google Shape;568;p43"/>
          <p:cNvSpPr txBox="1"/>
          <p:nvPr/>
        </p:nvSpPr>
        <p:spPr>
          <a:xfrm>
            <a:off x="2555776" y="137296"/>
            <a:ext cx="6480720" cy="20313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Starting from the bottom, the circles that are next to each other are added to make the circle above.</a:t>
            </a:r>
            <a:endParaRPr/>
          </a:p>
          <a:p>
            <a:pPr marL="0" marR="0" lvl="0" indent="0" algn="l" rtl="0">
              <a:spcBef>
                <a:spcPts val="0"/>
              </a:spcBef>
              <a:spcAft>
                <a:spcPts val="0"/>
              </a:spcAft>
              <a:buNone/>
            </a:pPr>
            <a:r>
              <a:rPr lang="en-GB" sz="1800" b="1">
                <a:solidFill>
                  <a:schemeClr val="dk1"/>
                </a:solidFill>
                <a:latin typeface="Calibri"/>
                <a:ea typeface="Calibri"/>
                <a:cs typeface="Calibri"/>
                <a:sym typeface="Calibri"/>
              </a:rPr>
              <a:t>Using only the numbers  -2   5   -8 in any order at the bottom</a:t>
            </a:r>
            <a:r>
              <a:rPr lang="en-GB" sz="1800">
                <a:solidFill>
                  <a:schemeClr val="dk1"/>
                </a:solidFill>
                <a:latin typeface="Calibri"/>
                <a:ea typeface="Calibri"/>
                <a:cs typeface="Calibri"/>
                <a:sym typeface="Calibri"/>
              </a:rPr>
              <a:t>:</a:t>
            </a:r>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Can you find the largest number at the top?</a:t>
            </a:r>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Can you find the smallest number at the top?</a:t>
            </a:r>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How many different numbers can you find at the top?</a:t>
            </a:r>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How do you know this is all of them?</a:t>
            </a:r>
            <a:endParaRPr sz="1800">
              <a:solidFill>
                <a:schemeClr val="dk1"/>
              </a:solidFill>
              <a:latin typeface="Calibri"/>
              <a:ea typeface="Calibri"/>
              <a:cs typeface="Calibri"/>
              <a:sym typeface="Calibri"/>
            </a:endParaRPr>
          </a:p>
        </p:txBody>
      </p:sp>
      <p:sp>
        <p:nvSpPr>
          <p:cNvPr id="569" name="Google Shape;569;p43"/>
          <p:cNvSpPr/>
          <p:nvPr/>
        </p:nvSpPr>
        <p:spPr>
          <a:xfrm>
            <a:off x="0" y="342900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0" name="Google Shape;570;p43"/>
          <p:cNvSpPr/>
          <p:nvPr/>
        </p:nvSpPr>
        <p:spPr>
          <a:xfrm>
            <a:off x="743744" y="342900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1" name="Google Shape;571;p43"/>
          <p:cNvSpPr/>
          <p:nvPr/>
        </p:nvSpPr>
        <p:spPr>
          <a:xfrm>
            <a:off x="1463824" y="342900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2" name="Google Shape;572;p43"/>
          <p:cNvSpPr/>
          <p:nvPr/>
        </p:nvSpPr>
        <p:spPr>
          <a:xfrm>
            <a:off x="342293" y="282654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3" name="Google Shape;573;p43"/>
          <p:cNvSpPr/>
          <p:nvPr/>
        </p:nvSpPr>
        <p:spPr>
          <a:xfrm>
            <a:off x="1103784" y="282654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4" name="Google Shape;574;p43"/>
          <p:cNvSpPr/>
          <p:nvPr/>
        </p:nvSpPr>
        <p:spPr>
          <a:xfrm>
            <a:off x="702333" y="227438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5" name="Google Shape;575;p43"/>
          <p:cNvSpPr/>
          <p:nvPr/>
        </p:nvSpPr>
        <p:spPr>
          <a:xfrm>
            <a:off x="2377164" y="3414453"/>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6" name="Google Shape;576;p43"/>
          <p:cNvSpPr/>
          <p:nvPr/>
        </p:nvSpPr>
        <p:spPr>
          <a:xfrm>
            <a:off x="3120908" y="3414453"/>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7" name="Google Shape;577;p43"/>
          <p:cNvSpPr/>
          <p:nvPr/>
        </p:nvSpPr>
        <p:spPr>
          <a:xfrm>
            <a:off x="3840988" y="3414453"/>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8" name="Google Shape;578;p43"/>
          <p:cNvSpPr/>
          <p:nvPr/>
        </p:nvSpPr>
        <p:spPr>
          <a:xfrm>
            <a:off x="2719457" y="281200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9" name="Google Shape;579;p43"/>
          <p:cNvSpPr/>
          <p:nvPr/>
        </p:nvSpPr>
        <p:spPr>
          <a:xfrm>
            <a:off x="3480948" y="281200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0" name="Google Shape;580;p43"/>
          <p:cNvSpPr/>
          <p:nvPr/>
        </p:nvSpPr>
        <p:spPr>
          <a:xfrm>
            <a:off x="3079497" y="2259839"/>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1" name="Google Shape;581;p43"/>
          <p:cNvSpPr/>
          <p:nvPr/>
        </p:nvSpPr>
        <p:spPr>
          <a:xfrm>
            <a:off x="4693115" y="339990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2" name="Google Shape;582;p43"/>
          <p:cNvSpPr/>
          <p:nvPr/>
        </p:nvSpPr>
        <p:spPr>
          <a:xfrm>
            <a:off x="5436859" y="339990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3" name="Google Shape;583;p43"/>
          <p:cNvSpPr/>
          <p:nvPr/>
        </p:nvSpPr>
        <p:spPr>
          <a:xfrm>
            <a:off x="6156939" y="339990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4" name="Google Shape;584;p43"/>
          <p:cNvSpPr/>
          <p:nvPr/>
        </p:nvSpPr>
        <p:spPr>
          <a:xfrm>
            <a:off x="5035408" y="2797453"/>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5" name="Google Shape;585;p43"/>
          <p:cNvSpPr/>
          <p:nvPr/>
        </p:nvSpPr>
        <p:spPr>
          <a:xfrm>
            <a:off x="5796899" y="2797453"/>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6" name="Google Shape;586;p43"/>
          <p:cNvSpPr/>
          <p:nvPr/>
        </p:nvSpPr>
        <p:spPr>
          <a:xfrm>
            <a:off x="5395448" y="2245292"/>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7" name="Google Shape;587;p43"/>
          <p:cNvSpPr/>
          <p:nvPr/>
        </p:nvSpPr>
        <p:spPr>
          <a:xfrm>
            <a:off x="6988716" y="339720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8" name="Google Shape;588;p43"/>
          <p:cNvSpPr/>
          <p:nvPr/>
        </p:nvSpPr>
        <p:spPr>
          <a:xfrm>
            <a:off x="7732460" y="339720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9" name="Google Shape;589;p43"/>
          <p:cNvSpPr/>
          <p:nvPr/>
        </p:nvSpPr>
        <p:spPr>
          <a:xfrm>
            <a:off x="8452540" y="339720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0" name="Google Shape;590;p43"/>
          <p:cNvSpPr/>
          <p:nvPr/>
        </p:nvSpPr>
        <p:spPr>
          <a:xfrm>
            <a:off x="7331009" y="2794753"/>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1" name="Google Shape;591;p43"/>
          <p:cNvSpPr/>
          <p:nvPr/>
        </p:nvSpPr>
        <p:spPr>
          <a:xfrm>
            <a:off x="8092500" y="2794753"/>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2" name="Google Shape;592;p43"/>
          <p:cNvSpPr/>
          <p:nvPr/>
        </p:nvSpPr>
        <p:spPr>
          <a:xfrm>
            <a:off x="7691049" y="2242592"/>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3" name="Google Shape;593;p43"/>
          <p:cNvSpPr/>
          <p:nvPr/>
        </p:nvSpPr>
        <p:spPr>
          <a:xfrm>
            <a:off x="-40860" y="5405034"/>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4" name="Google Shape;594;p43"/>
          <p:cNvSpPr/>
          <p:nvPr/>
        </p:nvSpPr>
        <p:spPr>
          <a:xfrm>
            <a:off x="702884" y="5405034"/>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5" name="Google Shape;595;p43"/>
          <p:cNvSpPr/>
          <p:nvPr/>
        </p:nvSpPr>
        <p:spPr>
          <a:xfrm>
            <a:off x="1422964" y="5405034"/>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6" name="Google Shape;596;p43"/>
          <p:cNvSpPr/>
          <p:nvPr/>
        </p:nvSpPr>
        <p:spPr>
          <a:xfrm>
            <a:off x="301433" y="4802581"/>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7" name="Google Shape;597;p43"/>
          <p:cNvSpPr/>
          <p:nvPr/>
        </p:nvSpPr>
        <p:spPr>
          <a:xfrm>
            <a:off x="1062924" y="4802581"/>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8" name="Google Shape;598;p43"/>
          <p:cNvSpPr/>
          <p:nvPr/>
        </p:nvSpPr>
        <p:spPr>
          <a:xfrm>
            <a:off x="661473" y="425042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9" name="Google Shape;599;p43"/>
          <p:cNvSpPr/>
          <p:nvPr/>
        </p:nvSpPr>
        <p:spPr>
          <a:xfrm>
            <a:off x="2336304" y="539048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0" name="Google Shape;600;p43"/>
          <p:cNvSpPr/>
          <p:nvPr/>
        </p:nvSpPr>
        <p:spPr>
          <a:xfrm>
            <a:off x="3080048" y="539048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1" name="Google Shape;601;p43"/>
          <p:cNvSpPr/>
          <p:nvPr/>
        </p:nvSpPr>
        <p:spPr>
          <a:xfrm>
            <a:off x="3800128" y="539048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2" name="Google Shape;602;p43"/>
          <p:cNvSpPr/>
          <p:nvPr/>
        </p:nvSpPr>
        <p:spPr>
          <a:xfrm>
            <a:off x="2678597" y="4788034"/>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3" name="Google Shape;603;p43"/>
          <p:cNvSpPr/>
          <p:nvPr/>
        </p:nvSpPr>
        <p:spPr>
          <a:xfrm>
            <a:off x="3440088" y="4788034"/>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4" name="Google Shape;604;p43"/>
          <p:cNvSpPr/>
          <p:nvPr/>
        </p:nvSpPr>
        <p:spPr>
          <a:xfrm>
            <a:off x="3038637" y="4235873"/>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5" name="Google Shape;605;p43"/>
          <p:cNvSpPr/>
          <p:nvPr/>
        </p:nvSpPr>
        <p:spPr>
          <a:xfrm>
            <a:off x="4652255" y="537594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6" name="Google Shape;606;p43"/>
          <p:cNvSpPr/>
          <p:nvPr/>
        </p:nvSpPr>
        <p:spPr>
          <a:xfrm>
            <a:off x="5395999" y="537594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7" name="Google Shape;607;p43"/>
          <p:cNvSpPr/>
          <p:nvPr/>
        </p:nvSpPr>
        <p:spPr>
          <a:xfrm>
            <a:off x="6116079" y="537594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8" name="Google Shape;608;p43"/>
          <p:cNvSpPr/>
          <p:nvPr/>
        </p:nvSpPr>
        <p:spPr>
          <a:xfrm>
            <a:off x="4994548" y="477348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09" name="Google Shape;609;p43"/>
          <p:cNvSpPr/>
          <p:nvPr/>
        </p:nvSpPr>
        <p:spPr>
          <a:xfrm>
            <a:off x="5756039" y="477348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0" name="Google Shape;610;p43"/>
          <p:cNvSpPr/>
          <p:nvPr/>
        </p:nvSpPr>
        <p:spPr>
          <a:xfrm>
            <a:off x="5354588" y="422132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1" name="Google Shape;611;p43"/>
          <p:cNvSpPr/>
          <p:nvPr/>
        </p:nvSpPr>
        <p:spPr>
          <a:xfrm>
            <a:off x="6947856" y="537324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2" name="Google Shape;612;p43"/>
          <p:cNvSpPr/>
          <p:nvPr/>
        </p:nvSpPr>
        <p:spPr>
          <a:xfrm>
            <a:off x="7691600" y="537324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3" name="Google Shape;613;p43"/>
          <p:cNvSpPr/>
          <p:nvPr/>
        </p:nvSpPr>
        <p:spPr>
          <a:xfrm>
            <a:off x="8411680" y="5373240"/>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4" name="Google Shape;614;p43"/>
          <p:cNvSpPr/>
          <p:nvPr/>
        </p:nvSpPr>
        <p:spPr>
          <a:xfrm>
            <a:off x="7290149" y="477078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5" name="Google Shape;615;p43"/>
          <p:cNvSpPr/>
          <p:nvPr/>
        </p:nvSpPr>
        <p:spPr>
          <a:xfrm>
            <a:off x="8051640" y="4770787"/>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6" name="Google Shape;616;p43"/>
          <p:cNvSpPr/>
          <p:nvPr/>
        </p:nvSpPr>
        <p:spPr>
          <a:xfrm>
            <a:off x="7650189" y="4218626"/>
            <a:ext cx="720080" cy="648072"/>
          </a:xfrm>
          <a:prstGeom prst="ellipse">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5 minute task</a:t>
            </a:r>
            <a:endParaRPr sz="4400" b="0" i="0" u="none" strike="noStrike" cap="none">
              <a:solidFill>
                <a:schemeClr val="dk1"/>
              </a:solidFill>
              <a:latin typeface="Calibri"/>
              <a:ea typeface="Calibri"/>
              <a:cs typeface="Calibri"/>
              <a:sym typeface="Calibri"/>
            </a:endParaRPr>
          </a:p>
        </p:txBody>
      </p:sp>
      <p:sp>
        <p:nvSpPr>
          <p:cNvPr id="115" name="Google Shape;115;p15"/>
          <p:cNvSpPr txBox="1">
            <a:spLocks noGrp="1"/>
          </p:cNvSpPr>
          <p:nvPr>
            <p:ph type="body" idx="1"/>
          </p:nvPr>
        </p:nvSpPr>
        <p:spPr>
          <a:xfrm>
            <a:off x="457200" y="1600200"/>
            <a:ext cx="8229600" cy="508188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3200"/>
              <a:buFont typeface="Arial"/>
              <a:buNone/>
            </a:pPr>
            <a:r>
              <a:rPr lang="en-GB" sz="3200" b="0" i="0" u="none" strike="noStrike" cap="none" dirty="0">
                <a:solidFill>
                  <a:schemeClr val="dk1"/>
                </a:solidFill>
                <a:latin typeface="Calibri"/>
                <a:ea typeface="Calibri"/>
                <a:cs typeface="Calibri"/>
                <a:sym typeface="Calibri"/>
              </a:rPr>
              <a:t>Can you show me these numbers using your tiles and zero pairs in lots of different ways?</a:t>
            </a:r>
            <a:endParaRPr dirty="0"/>
          </a:p>
          <a:p>
            <a:pPr marL="0" marR="0" lvl="0" indent="0" algn="l" rtl="0">
              <a:spcBef>
                <a:spcPts val="640"/>
              </a:spcBef>
              <a:spcAft>
                <a:spcPts val="0"/>
              </a:spcAft>
              <a:buClr>
                <a:schemeClr val="dk1"/>
              </a:buClr>
              <a:buSzPts val="3200"/>
              <a:buFont typeface="Arial"/>
              <a:buNone/>
            </a:pPr>
            <a:r>
              <a:rPr lang="en-GB" sz="3200" b="0" i="0" u="none" strike="noStrike" cap="none" dirty="0">
                <a:solidFill>
                  <a:schemeClr val="dk1"/>
                </a:solidFill>
                <a:latin typeface="Calibri"/>
                <a:ea typeface="Calibri"/>
                <a:cs typeface="Calibri"/>
                <a:sym typeface="Calibri"/>
              </a:rPr>
              <a:t>1</a:t>
            </a:r>
            <a:endParaRPr dirty="0"/>
          </a:p>
          <a:p>
            <a:pPr marL="0" marR="0" lvl="0" indent="0" algn="l" rtl="0">
              <a:spcBef>
                <a:spcPts val="640"/>
              </a:spcBef>
              <a:spcAft>
                <a:spcPts val="0"/>
              </a:spcAft>
              <a:buClr>
                <a:schemeClr val="dk1"/>
              </a:buClr>
              <a:buSzPts val="3200"/>
              <a:buFont typeface="Arial"/>
              <a:buNone/>
            </a:pPr>
            <a:endParaRPr sz="3200" b="0" i="0" u="none" strike="noStrike" cap="none" dirty="0">
              <a:solidFill>
                <a:schemeClr val="dk1"/>
              </a:solidFill>
              <a:latin typeface="Calibri"/>
              <a:ea typeface="Calibri"/>
              <a:cs typeface="Calibri"/>
              <a:sym typeface="Calibri"/>
            </a:endParaRPr>
          </a:p>
          <a:p>
            <a:pPr marL="0" marR="0" lvl="0" indent="0" algn="l" rtl="0">
              <a:spcBef>
                <a:spcPts val="640"/>
              </a:spcBef>
              <a:spcAft>
                <a:spcPts val="0"/>
              </a:spcAft>
              <a:buClr>
                <a:schemeClr val="dk1"/>
              </a:buClr>
              <a:buSzPts val="3200"/>
              <a:buFont typeface="Arial"/>
              <a:buNone/>
            </a:pPr>
            <a:r>
              <a:rPr lang="en-GB" sz="3200" b="0" i="0" u="none" strike="noStrike" cap="none" dirty="0">
                <a:solidFill>
                  <a:schemeClr val="dk1"/>
                </a:solidFill>
                <a:latin typeface="Calibri"/>
                <a:ea typeface="Calibri"/>
                <a:cs typeface="Calibri"/>
                <a:sym typeface="Calibri"/>
              </a:rPr>
              <a:t>10</a:t>
            </a:r>
            <a:endParaRPr dirty="0"/>
          </a:p>
          <a:p>
            <a:pPr marL="0" marR="0" lvl="0" indent="0" algn="l" rtl="0">
              <a:spcBef>
                <a:spcPts val="640"/>
              </a:spcBef>
              <a:spcAft>
                <a:spcPts val="0"/>
              </a:spcAft>
              <a:buClr>
                <a:schemeClr val="dk1"/>
              </a:buClr>
              <a:buSzPts val="3200"/>
              <a:buFont typeface="Arial"/>
              <a:buNone/>
            </a:pPr>
            <a:endParaRPr sz="3200" b="0" i="0" u="none" strike="noStrike" cap="none" dirty="0">
              <a:solidFill>
                <a:schemeClr val="dk1"/>
              </a:solidFill>
              <a:latin typeface="Calibri"/>
              <a:ea typeface="Calibri"/>
              <a:cs typeface="Calibri"/>
              <a:sym typeface="Calibri"/>
            </a:endParaRPr>
          </a:p>
          <a:p>
            <a:pPr marL="0" marR="0" lvl="0" indent="0" algn="l" rtl="0">
              <a:spcBef>
                <a:spcPts val="640"/>
              </a:spcBef>
              <a:spcAft>
                <a:spcPts val="0"/>
              </a:spcAft>
              <a:buClr>
                <a:schemeClr val="dk1"/>
              </a:buClr>
              <a:buSzPts val="3200"/>
              <a:buFont typeface="Arial"/>
              <a:buNone/>
            </a:pPr>
            <a:r>
              <a:rPr lang="en-GB" sz="3200" b="0" i="0" u="none" strike="noStrike" cap="none" dirty="0" smtClean="0">
                <a:solidFill>
                  <a:schemeClr val="dk1"/>
                </a:solidFill>
                <a:latin typeface="Calibri"/>
                <a:ea typeface="Calibri"/>
                <a:cs typeface="Calibri"/>
                <a:sym typeface="Calibri"/>
              </a:rPr>
              <a:t>0</a:t>
            </a:r>
          </a:p>
          <a:p>
            <a:pPr marL="0" lvl="0" indent="0">
              <a:buNone/>
            </a:pPr>
            <a:endParaRPr lang="en-GB" dirty="0"/>
          </a:p>
          <a:p>
            <a:pPr marL="0" lvl="0" indent="0">
              <a:buNone/>
            </a:pPr>
            <a:r>
              <a:rPr lang="en-GB" dirty="0" smtClean="0"/>
              <a:t>-5</a:t>
            </a:r>
            <a:endParaRPr lang="en-GB" dirty="0"/>
          </a:p>
          <a:p>
            <a:pPr marL="0" marR="0" lvl="0" indent="0" algn="l" rtl="0">
              <a:spcBef>
                <a:spcPts val="640"/>
              </a:spcBef>
              <a:spcAft>
                <a:spcPts val="0"/>
              </a:spcAft>
              <a:buClr>
                <a:schemeClr val="dk1"/>
              </a:buClr>
              <a:buSzPts val="3200"/>
              <a:buFont typeface="Arial"/>
              <a:buNone/>
            </a:pPr>
            <a:endParaRPr sz="3200" b="0" i="0" u="none" strike="noStrike" cap="none" dirty="0">
              <a:solidFill>
                <a:schemeClr val="dk1"/>
              </a:solidFill>
              <a:latin typeface="Calibri"/>
              <a:ea typeface="Calibri"/>
              <a:cs typeface="Calibri"/>
              <a:sym typeface="Calibri"/>
            </a:endParaRPr>
          </a:p>
        </p:txBody>
      </p:sp>
      <p:sp>
        <p:nvSpPr>
          <p:cNvPr id="117" name="Google Shape;117;p15"/>
          <p:cNvSpPr txBox="1"/>
          <p:nvPr/>
        </p:nvSpPr>
        <p:spPr>
          <a:xfrm>
            <a:off x="4932040" y="2852936"/>
            <a:ext cx="4032448" cy="923330"/>
          </a:xfrm>
          <a:prstGeom prst="rect">
            <a:avLst/>
          </a:prstGeom>
          <a:solidFill>
            <a:srgbClr val="FFFF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What do you notice about the total number of yellow and red tiles you are using each time?</a:t>
            </a:r>
            <a:endParaRPr sz="18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6"/>
          <p:cNvSpPr txBox="1">
            <a:spLocks noGrp="1"/>
          </p:cNvSpPr>
          <p:nvPr>
            <p:ph type="title"/>
          </p:nvPr>
        </p:nvSpPr>
        <p:spPr>
          <a:xfrm>
            <a:off x="457200" y="-171400"/>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Introducing the equal sign</a:t>
            </a:r>
            <a:endParaRPr sz="4400" b="0" i="0" u="none" strike="noStrike" cap="none">
              <a:solidFill>
                <a:schemeClr val="dk1"/>
              </a:solidFill>
              <a:latin typeface="Calibri"/>
              <a:ea typeface="Calibri"/>
              <a:cs typeface="Calibri"/>
              <a:sym typeface="Calibri"/>
            </a:endParaRPr>
          </a:p>
        </p:txBody>
      </p:sp>
      <p:cxnSp>
        <p:nvCxnSpPr>
          <p:cNvPr id="123" name="Google Shape;123;p16"/>
          <p:cNvCxnSpPr/>
          <p:nvPr/>
        </p:nvCxnSpPr>
        <p:spPr>
          <a:xfrm>
            <a:off x="0" y="2060848"/>
            <a:ext cx="9144000" cy="0"/>
          </a:xfrm>
          <a:prstGeom prst="straightConnector1">
            <a:avLst/>
          </a:prstGeom>
          <a:noFill/>
          <a:ln w="9525" cap="flat" cmpd="sng">
            <a:solidFill>
              <a:schemeClr val="dk1"/>
            </a:solidFill>
            <a:prstDash val="solid"/>
            <a:round/>
            <a:headEnd type="none" w="sm" len="sm"/>
            <a:tailEnd type="none" w="sm" len="sm"/>
          </a:ln>
        </p:spPr>
      </p:cxnSp>
      <p:cxnSp>
        <p:nvCxnSpPr>
          <p:cNvPr id="124" name="Google Shape;124;p16"/>
          <p:cNvCxnSpPr>
            <a:stCxn id="122" idx="2"/>
          </p:cNvCxnSpPr>
          <p:nvPr/>
        </p:nvCxnSpPr>
        <p:spPr>
          <a:xfrm>
            <a:off x="4572000" y="971600"/>
            <a:ext cx="0" cy="5440500"/>
          </a:xfrm>
          <a:prstGeom prst="straightConnector1">
            <a:avLst/>
          </a:prstGeom>
          <a:noFill/>
          <a:ln w="9525" cap="flat" cmpd="sng">
            <a:solidFill>
              <a:schemeClr val="dk1"/>
            </a:solidFill>
            <a:prstDash val="solid"/>
            <a:round/>
            <a:headEnd type="none" w="sm" len="sm"/>
            <a:tailEnd type="none" w="sm" len="sm"/>
          </a:ln>
        </p:spPr>
      </p:cxnSp>
      <p:sp>
        <p:nvSpPr>
          <p:cNvPr id="125" name="Google Shape;125;p16"/>
          <p:cNvSpPr txBox="1"/>
          <p:nvPr/>
        </p:nvSpPr>
        <p:spPr>
          <a:xfrm>
            <a:off x="3995936" y="3248735"/>
            <a:ext cx="1152128" cy="144655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8800">
                <a:solidFill>
                  <a:schemeClr val="dk1"/>
                </a:solidFill>
                <a:latin typeface="Calibri"/>
                <a:ea typeface="Calibri"/>
                <a:cs typeface="Calibri"/>
                <a:sym typeface="Calibri"/>
              </a:rPr>
              <a:t>=</a:t>
            </a:r>
            <a:endParaRPr/>
          </a:p>
        </p:txBody>
      </p:sp>
      <p:pic>
        <p:nvPicPr>
          <p:cNvPr id="126" name="Google Shape;126;p16"/>
          <p:cNvPicPr preferRelativeResize="0"/>
          <p:nvPr/>
        </p:nvPicPr>
        <p:blipFill rotWithShape="1">
          <a:blip r:embed="rId3">
            <a:alphaModFix/>
          </a:blip>
          <a:srcRect/>
          <a:stretch/>
        </p:blipFill>
        <p:spPr>
          <a:xfrm>
            <a:off x="705229" y="2866501"/>
            <a:ext cx="672768" cy="626370"/>
          </a:xfrm>
          <a:prstGeom prst="rect">
            <a:avLst/>
          </a:prstGeom>
          <a:noFill/>
          <a:ln>
            <a:noFill/>
          </a:ln>
        </p:spPr>
      </p:pic>
      <p:pic>
        <p:nvPicPr>
          <p:cNvPr id="127" name="Google Shape;127;p16"/>
          <p:cNvPicPr preferRelativeResize="0"/>
          <p:nvPr/>
        </p:nvPicPr>
        <p:blipFill rotWithShape="1">
          <a:blip r:embed="rId3">
            <a:alphaModFix/>
          </a:blip>
          <a:srcRect/>
          <a:stretch/>
        </p:blipFill>
        <p:spPr>
          <a:xfrm>
            <a:off x="2098038" y="2852936"/>
            <a:ext cx="672768" cy="626370"/>
          </a:xfrm>
          <a:prstGeom prst="rect">
            <a:avLst/>
          </a:prstGeom>
          <a:noFill/>
          <a:ln>
            <a:noFill/>
          </a:ln>
        </p:spPr>
      </p:pic>
      <p:pic>
        <p:nvPicPr>
          <p:cNvPr id="128" name="Google Shape;128;p16"/>
          <p:cNvPicPr preferRelativeResize="0"/>
          <p:nvPr/>
        </p:nvPicPr>
        <p:blipFill rotWithShape="1">
          <a:blip r:embed="rId3">
            <a:alphaModFix/>
          </a:blip>
          <a:srcRect/>
          <a:stretch/>
        </p:blipFill>
        <p:spPr>
          <a:xfrm>
            <a:off x="3297517" y="2866501"/>
            <a:ext cx="672768" cy="626370"/>
          </a:xfrm>
          <a:prstGeom prst="rect">
            <a:avLst/>
          </a:prstGeom>
          <a:noFill/>
          <a:ln>
            <a:noFill/>
          </a:ln>
        </p:spPr>
      </p:pic>
      <p:pic>
        <p:nvPicPr>
          <p:cNvPr id="129" name="Google Shape;129;p16"/>
          <p:cNvPicPr preferRelativeResize="0"/>
          <p:nvPr/>
        </p:nvPicPr>
        <p:blipFill rotWithShape="1">
          <a:blip r:embed="rId3">
            <a:alphaModFix/>
          </a:blip>
          <a:srcRect/>
          <a:stretch/>
        </p:blipFill>
        <p:spPr>
          <a:xfrm>
            <a:off x="5436096" y="2900041"/>
            <a:ext cx="672768" cy="626370"/>
          </a:xfrm>
          <a:prstGeom prst="rect">
            <a:avLst/>
          </a:prstGeom>
          <a:noFill/>
          <a:ln>
            <a:noFill/>
          </a:ln>
        </p:spPr>
      </p:pic>
      <p:pic>
        <p:nvPicPr>
          <p:cNvPr id="130" name="Google Shape;130;p16"/>
          <p:cNvPicPr preferRelativeResize="0"/>
          <p:nvPr/>
        </p:nvPicPr>
        <p:blipFill rotWithShape="1">
          <a:blip r:embed="rId3">
            <a:alphaModFix/>
          </a:blip>
          <a:srcRect/>
          <a:stretch/>
        </p:blipFill>
        <p:spPr>
          <a:xfrm>
            <a:off x="6828905" y="2886476"/>
            <a:ext cx="672768" cy="626370"/>
          </a:xfrm>
          <a:prstGeom prst="rect">
            <a:avLst/>
          </a:prstGeom>
          <a:noFill/>
          <a:ln>
            <a:noFill/>
          </a:ln>
        </p:spPr>
      </p:pic>
      <p:pic>
        <p:nvPicPr>
          <p:cNvPr id="131" name="Google Shape;131;p16"/>
          <p:cNvPicPr preferRelativeResize="0"/>
          <p:nvPr/>
        </p:nvPicPr>
        <p:blipFill rotWithShape="1">
          <a:blip r:embed="rId3">
            <a:alphaModFix/>
          </a:blip>
          <a:srcRect/>
          <a:stretch/>
        </p:blipFill>
        <p:spPr>
          <a:xfrm>
            <a:off x="8028384" y="2900041"/>
            <a:ext cx="672768" cy="626370"/>
          </a:xfrm>
          <a:prstGeom prst="rect">
            <a:avLst/>
          </a:prstGeom>
          <a:noFill/>
          <a:ln>
            <a:noFill/>
          </a:ln>
        </p:spPr>
      </p:pic>
      <p:pic>
        <p:nvPicPr>
          <p:cNvPr id="132" name="Google Shape;132;p16"/>
          <p:cNvPicPr preferRelativeResize="0"/>
          <p:nvPr/>
        </p:nvPicPr>
        <p:blipFill rotWithShape="1">
          <a:blip r:embed="rId3">
            <a:alphaModFix/>
          </a:blip>
          <a:srcRect/>
          <a:stretch/>
        </p:blipFill>
        <p:spPr>
          <a:xfrm>
            <a:off x="2992180" y="4008259"/>
            <a:ext cx="672768" cy="626370"/>
          </a:xfrm>
          <a:prstGeom prst="rect">
            <a:avLst/>
          </a:prstGeom>
          <a:noFill/>
          <a:ln>
            <a:noFill/>
          </a:ln>
        </p:spPr>
      </p:pic>
      <p:pic>
        <p:nvPicPr>
          <p:cNvPr id="133" name="Google Shape;133;p16"/>
          <p:cNvPicPr preferRelativeResize="0"/>
          <p:nvPr/>
        </p:nvPicPr>
        <p:blipFill rotWithShape="1">
          <a:blip r:embed="rId3">
            <a:alphaModFix/>
          </a:blip>
          <a:srcRect/>
          <a:stretch/>
        </p:blipFill>
        <p:spPr>
          <a:xfrm>
            <a:off x="6060417" y="3861048"/>
            <a:ext cx="672768" cy="626370"/>
          </a:xfrm>
          <a:prstGeom prst="rect">
            <a:avLst/>
          </a:prstGeom>
          <a:noFill/>
          <a:ln>
            <a:noFill/>
          </a:ln>
        </p:spPr>
      </p:pic>
      <p:pic>
        <p:nvPicPr>
          <p:cNvPr id="134" name="Google Shape;134;p16"/>
          <p:cNvPicPr preferRelativeResize="0"/>
          <p:nvPr/>
        </p:nvPicPr>
        <p:blipFill rotWithShape="1">
          <a:blip r:embed="rId3">
            <a:alphaModFix/>
          </a:blip>
          <a:srcRect/>
          <a:stretch/>
        </p:blipFill>
        <p:spPr>
          <a:xfrm>
            <a:off x="7355616" y="4361642"/>
            <a:ext cx="672768" cy="626370"/>
          </a:xfrm>
          <a:prstGeom prst="rect">
            <a:avLst/>
          </a:prstGeom>
          <a:noFill/>
          <a:ln>
            <a:noFill/>
          </a:ln>
        </p:spPr>
      </p:pic>
      <p:pic>
        <p:nvPicPr>
          <p:cNvPr id="135" name="Google Shape;135;p16"/>
          <p:cNvPicPr preferRelativeResize="0"/>
          <p:nvPr/>
        </p:nvPicPr>
        <p:blipFill rotWithShape="1">
          <a:blip r:embed="rId3">
            <a:alphaModFix/>
          </a:blip>
          <a:srcRect/>
          <a:stretch/>
        </p:blipFill>
        <p:spPr>
          <a:xfrm>
            <a:off x="2684398" y="5324188"/>
            <a:ext cx="672768" cy="626370"/>
          </a:xfrm>
          <a:prstGeom prst="rect">
            <a:avLst/>
          </a:prstGeom>
          <a:noFill/>
          <a:ln>
            <a:noFill/>
          </a:ln>
        </p:spPr>
      </p:pic>
      <p:pic>
        <p:nvPicPr>
          <p:cNvPr id="136" name="Google Shape;136;p16"/>
          <p:cNvPicPr preferRelativeResize="0"/>
          <p:nvPr/>
        </p:nvPicPr>
        <p:blipFill rotWithShape="1">
          <a:blip r:embed="rId3">
            <a:alphaModFix/>
          </a:blip>
          <a:srcRect/>
          <a:stretch/>
        </p:blipFill>
        <p:spPr>
          <a:xfrm>
            <a:off x="1599922" y="5838356"/>
            <a:ext cx="672768" cy="626370"/>
          </a:xfrm>
          <a:prstGeom prst="rect">
            <a:avLst/>
          </a:prstGeom>
          <a:noFill/>
          <a:ln>
            <a:noFill/>
          </a:ln>
        </p:spPr>
      </p:pic>
      <p:pic>
        <p:nvPicPr>
          <p:cNvPr id="137" name="Google Shape;137;p16"/>
          <p:cNvPicPr preferRelativeResize="0"/>
          <p:nvPr/>
        </p:nvPicPr>
        <p:blipFill rotWithShape="1">
          <a:blip r:embed="rId3">
            <a:alphaModFix/>
          </a:blip>
          <a:srcRect/>
          <a:stretch/>
        </p:blipFill>
        <p:spPr>
          <a:xfrm>
            <a:off x="6459964" y="4751376"/>
            <a:ext cx="672768" cy="626370"/>
          </a:xfrm>
          <a:prstGeom prst="rect">
            <a:avLst/>
          </a:prstGeom>
          <a:noFill/>
          <a:ln>
            <a:noFill/>
          </a:ln>
        </p:spPr>
      </p:pic>
      <p:pic>
        <p:nvPicPr>
          <p:cNvPr id="138" name="Google Shape;138;p16"/>
          <p:cNvPicPr preferRelativeResize="0"/>
          <p:nvPr/>
        </p:nvPicPr>
        <p:blipFill rotWithShape="1">
          <a:blip r:embed="rId3">
            <a:alphaModFix/>
          </a:blip>
          <a:srcRect/>
          <a:stretch/>
        </p:blipFill>
        <p:spPr>
          <a:xfrm>
            <a:off x="5375488" y="5265544"/>
            <a:ext cx="672768" cy="626370"/>
          </a:xfrm>
          <a:prstGeom prst="rect">
            <a:avLst/>
          </a:prstGeom>
          <a:noFill/>
          <a:ln>
            <a:noFill/>
          </a:ln>
        </p:spPr>
      </p:pic>
      <p:pic>
        <p:nvPicPr>
          <p:cNvPr id="139" name="Google Shape;139;p16"/>
          <p:cNvPicPr preferRelativeResize="0"/>
          <p:nvPr/>
        </p:nvPicPr>
        <p:blipFill rotWithShape="1">
          <a:blip r:embed="rId3">
            <a:alphaModFix/>
          </a:blip>
          <a:srcRect/>
          <a:stretch/>
        </p:blipFill>
        <p:spPr>
          <a:xfrm>
            <a:off x="1835696" y="4751376"/>
            <a:ext cx="672768" cy="626370"/>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3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3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3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3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7"/>
          <p:cNvSpPr txBox="1">
            <a:spLocks noGrp="1"/>
          </p:cNvSpPr>
          <p:nvPr>
            <p:ph type="title"/>
          </p:nvPr>
        </p:nvSpPr>
        <p:spPr>
          <a:xfrm>
            <a:off x="457200" y="-171400"/>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Introducing the equal sign</a:t>
            </a:r>
            <a:endParaRPr sz="4400" b="0" i="0" u="none" strike="noStrike" cap="none">
              <a:solidFill>
                <a:schemeClr val="dk1"/>
              </a:solidFill>
              <a:latin typeface="Calibri"/>
              <a:ea typeface="Calibri"/>
              <a:cs typeface="Calibri"/>
              <a:sym typeface="Calibri"/>
            </a:endParaRPr>
          </a:p>
        </p:txBody>
      </p:sp>
      <p:cxnSp>
        <p:nvCxnSpPr>
          <p:cNvPr id="145" name="Google Shape;145;p17"/>
          <p:cNvCxnSpPr/>
          <p:nvPr/>
        </p:nvCxnSpPr>
        <p:spPr>
          <a:xfrm>
            <a:off x="0" y="2060848"/>
            <a:ext cx="9144000" cy="0"/>
          </a:xfrm>
          <a:prstGeom prst="straightConnector1">
            <a:avLst/>
          </a:prstGeom>
          <a:noFill/>
          <a:ln w="9525" cap="flat" cmpd="sng">
            <a:solidFill>
              <a:schemeClr val="dk1"/>
            </a:solidFill>
            <a:prstDash val="solid"/>
            <a:round/>
            <a:headEnd type="none" w="sm" len="sm"/>
            <a:tailEnd type="none" w="sm" len="sm"/>
          </a:ln>
        </p:spPr>
      </p:cxnSp>
      <p:cxnSp>
        <p:nvCxnSpPr>
          <p:cNvPr id="146" name="Google Shape;146;p17"/>
          <p:cNvCxnSpPr>
            <a:stCxn id="144" idx="2"/>
          </p:cNvCxnSpPr>
          <p:nvPr/>
        </p:nvCxnSpPr>
        <p:spPr>
          <a:xfrm>
            <a:off x="4572000" y="971600"/>
            <a:ext cx="0" cy="5440500"/>
          </a:xfrm>
          <a:prstGeom prst="straightConnector1">
            <a:avLst/>
          </a:prstGeom>
          <a:noFill/>
          <a:ln w="9525" cap="flat" cmpd="sng">
            <a:solidFill>
              <a:schemeClr val="dk1"/>
            </a:solidFill>
            <a:prstDash val="solid"/>
            <a:round/>
            <a:headEnd type="none" w="sm" len="sm"/>
            <a:tailEnd type="none" w="sm" len="sm"/>
          </a:ln>
        </p:spPr>
      </p:cxnSp>
      <p:sp>
        <p:nvSpPr>
          <p:cNvPr id="147" name="Google Shape;147;p17"/>
          <p:cNvSpPr txBox="1"/>
          <p:nvPr/>
        </p:nvSpPr>
        <p:spPr>
          <a:xfrm>
            <a:off x="3995936" y="3248735"/>
            <a:ext cx="1152128" cy="144655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8800">
                <a:solidFill>
                  <a:schemeClr val="dk1"/>
                </a:solidFill>
                <a:latin typeface="Calibri"/>
                <a:ea typeface="Calibri"/>
                <a:cs typeface="Calibri"/>
                <a:sym typeface="Calibri"/>
              </a:rPr>
              <a:t>=</a:t>
            </a:r>
            <a:endParaRPr/>
          </a:p>
        </p:txBody>
      </p:sp>
      <p:pic>
        <p:nvPicPr>
          <p:cNvPr id="148" name="Google Shape;148;p17"/>
          <p:cNvPicPr preferRelativeResize="0"/>
          <p:nvPr/>
        </p:nvPicPr>
        <p:blipFill rotWithShape="1">
          <a:blip r:embed="rId3">
            <a:alphaModFix/>
          </a:blip>
          <a:srcRect/>
          <a:stretch/>
        </p:blipFill>
        <p:spPr>
          <a:xfrm>
            <a:off x="705229" y="2866501"/>
            <a:ext cx="672768" cy="626370"/>
          </a:xfrm>
          <a:prstGeom prst="rect">
            <a:avLst/>
          </a:prstGeom>
          <a:noFill/>
          <a:ln>
            <a:noFill/>
          </a:ln>
        </p:spPr>
      </p:pic>
      <p:pic>
        <p:nvPicPr>
          <p:cNvPr id="149" name="Google Shape;149;p17"/>
          <p:cNvPicPr preferRelativeResize="0"/>
          <p:nvPr/>
        </p:nvPicPr>
        <p:blipFill rotWithShape="1">
          <a:blip r:embed="rId3">
            <a:alphaModFix/>
          </a:blip>
          <a:srcRect/>
          <a:stretch/>
        </p:blipFill>
        <p:spPr>
          <a:xfrm>
            <a:off x="2098038" y="2852936"/>
            <a:ext cx="672768" cy="626370"/>
          </a:xfrm>
          <a:prstGeom prst="rect">
            <a:avLst/>
          </a:prstGeom>
          <a:noFill/>
          <a:ln>
            <a:noFill/>
          </a:ln>
        </p:spPr>
      </p:pic>
      <p:pic>
        <p:nvPicPr>
          <p:cNvPr id="150" name="Google Shape;150;p17"/>
          <p:cNvPicPr preferRelativeResize="0"/>
          <p:nvPr/>
        </p:nvPicPr>
        <p:blipFill rotWithShape="1">
          <a:blip r:embed="rId3">
            <a:alphaModFix/>
          </a:blip>
          <a:srcRect/>
          <a:stretch/>
        </p:blipFill>
        <p:spPr>
          <a:xfrm>
            <a:off x="3297517" y="2866501"/>
            <a:ext cx="672768" cy="626370"/>
          </a:xfrm>
          <a:prstGeom prst="rect">
            <a:avLst/>
          </a:prstGeom>
          <a:noFill/>
          <a:ln>
            <a:noFill/>
          </a:ln>
        </p:spPr>
      </p:pic>
      <p:pic>
        <p:nvPicPr>
          <p:cNvPr id="151" name="Google Shape;151;p17"/>
          <p:cNvPicPr preferRelativeResize="0"/>
          <p:nvPr/>
        </p:nvPicPr>
        <p:blipFill rotWithShape="1">
          <a:blip r:embed="rId3">
            <a:alphaModFix/>
          </a:blip>
          <a:srcRect/>
          <a:stretch/>
        </p:blipFill>
        <p:spPr>
          <a:xfrm>
            <a:off x="5436096" y="2900041"/>
            <a:ext cx="672768" cy="626370"/>
          </a:xfrm>
          <a:prstGeom prst="rect">
            <a:avLst/>
          </a:prstGeom>
          <a:noFill/>
          <a:ln>
            <a:noFill/>
          </a:ln>
        </p:spPr>
      </p:pic>
      <p:pic>
        <p:nvPicPr>
          <p:cNvPr id="152" name="Google Shape;152;p17"/>
          <p:cNvPicPr preferRelativeResize="0"/>
          <p:nvPr/>
        </p:nvPicPr>
        <p:blipFill rotWithShape="1">
          <a:blip r:embed="rId3">
            <a:alphaModFix/>
          </a:blip>
          <a:srcRect/>
          <a:stretch/>
        </p:blipFill>
        <p:spPr>
          <a:xfrm>
            <a:off x="6828905" y="2886476"/>
            <a:ext cx="672768" cy="626370"/>
          </a:xfrm>
          <a:prstGeom prst="rect">
            <a:avLst/>
          </a:prstGeom>
          <a:noFill/>
          <a:ln>
            <a:noFill/>
          </a:ln>
        </p:spPr>
      </p:pic>
      <p:pic>
        <p:nvPicPr>
          <p:cNvPr id="153" name="Google Shape;153;p17"/>
          <p:cNvPicPr preferRelativeResize="0"/>
          <p:nvPr/>
        </p:nvPicPr>
        <p:blipFill rotWithShape="1">
          <a:blip r:embed="rId3">
            <a:alphaModFix/>
          </a:blip>
          <a:srcRect/>
          <a:stretch/>
        </p:blipFill>
        <p:spPr>
          <a:xfrm>
            <a:off x="8028384" y="2900041"/>
            <a:ext cx="672768" cy="626370"/>
          </a:xfrm>
          <a:prstGeom prst="rect">
            <a:avLst/>
          </a:prstGeom>
          <a:noFill/>
          <a:ln>
            <a:noFill/>
          </a:ln>
        </p:spPr>
      </p:pic>
      <p:pic>
        <p:nvPicPr>
          <p:cNvPr id="154" name="Google Shape;154;p17"/>
          <p:cNvPicPr preferRelativeResize="0"/>
          <p:nvPr/>
        </p:nvPicPr>
        <p:blipFill rotWithShape="1">
          <a:blip r:embed="rId3">
            <a:alphaModFix/>
          </a:blip>
          <a:srcRect/>
          <a:stretch/>
        </p:blipFill>
        <p:spPr>
          <a:xfrm>
            <a:off x="2992180" y="4008259"/>
            <a:ext cx="672768" cy="626370"/>
          </a:xfrm>
          <a:prstGeom prst="rect">
            <a:avLst/>
          </a:prstGeom>
          <a:noFill/>
          <a:ln>
            <a:noFill/>
          </a:ln>
        </p:spPr>
      </p:pic>
      <p:pic>
        <p:nvPicPr>
          <p:cNvPr id="155" name="Google Shape;155;p17"/>
          <p:cNvPicPr preferRelativeResize="0"/>
          <p:nvPr/>
        </p:nvPicPr>
        <p:blipFill rotWithShape="1">
          <a:blip r:embed="rId3">
            <a:alphaModFix/>
          </a:blip>
          <a:srcRect/>
          <a:stretch/>
        </p:blipFill>
        <p:spPr>
          <a:xfrm>
            <a:off x="6060417" y="3861048"/>
            <a:ext cx="672768" cy="626370"/>
          </a:xfrm>
          <a:prstGeom prst="rect">
            <a:avLst/>
          </a:prstGeom>
          <a:noFill/>
          <a:ln>
            <a:noFill/>
          </a:ln>
        </p:spPr>
      </p:pic>
      <p:pic>
        <p:nvPicPr>
          <p:cNvPr id="156" name="Google Shape;156;p17"/>
          <p:cNvPicPr preferRelativeResize="0"/>
          <p:nvPr/>
        </p:nvPicPr>
        <p:blipFill rotWithShape="1">
          <a:blip r:embed="rId3">
            <a:alphaModFix/>
          </a:blip>
          <a:srcRect/>
          <a:stretch/>
        </p:blipFill>
        <p:spPr>
          <a:xfrm>
            <a:off x="7355616" y="4361642"/>
            <a:ext cx="672768" cy="626370"/>
          </a:xfrm>
          <a:prstGeom prst="rect">
            <a:avLst/>
          </a:prstGeom>
          <a:noFill/>
          <a:ln>
            <a:noFill/>
          </a:ln>
        </p:spPr>
      </p:pic>
      <p:pic>
        <p:nvPicPr>
          <p:cNvPr id="157" name="Google Shape;157;p17"/>
          <p:cNvPicPr preferRelativeResize="0"/>
          <p:nvPr/>
        </p:nvPicPr>
        <p:blipFill rotWithShape="1">
          <a:blip r:embed="rId3">
            <a:alphaModFix/>
          </a:blip>
          <a:srcRect/>
          <a:stretch/>
        </p:blipFill>
        <p:spPr>
          <a:xfrm>
            <a:off x="2684398" y="5324188"/>
            <a:ext cx="672768" cy="626370"/>
          </a:xfrm>
          <a:prstGeom prst="rect">
            <a:avLst/>
          </a:prstGeom>
          <a:noFill/>
          <a:ln>
            <a:noFill/>
          </a:ln>
        </p:spPr>
      </p:pic>
      <p:pic>
        <p:nvPicPr>
          <p:cNvPr id="158" name="Google Shape;158;p17"/>
          <p:cNvPicPr preferRelativeResize="0"/>
          <p:nvPr/>
        </p:nvPicPr>
        <p:blipFill rotWithShape="1">
          <a:blip r:embed="rId3">
            <a:alphaModFix/>
          </a:blip>
          <a:srcRect/>
          <a:stretch/>
        </p:blipFill>
        <p:spPr>
          <a:xfrm>
            <a:off x="1599922" y="5838356"/>
            <a:ext cx="672768" cy="626370"/>
          </a:xfrm>
          <a:prstGeom prst="rect">
            <a:avLst/>
          </a:prstGeom>
          <a:noFill/>
          <a:ln>
            <a:noFill/>
          </a:ln>
        </p:spPr>
      </p:pic>
      <p:pic>
        <p:nvPicPr>
          <p:cNvPr id="159" name="Google Shape;159;p17"/>
          <p:cNvPicPr preferRelativeResize="0"/>
          <p:nvPr/>
        </p:nvPicPr>
        <p:blipFill rotWithShape="1">
          <a:blip r:embed="rId3">
            <a:alphaModFix/>
          </a:blip>
          <a:srcRect/>
          <a:stretch/>
        </p:blipFill>
        <p:spPr>
          <a:xfrm>
            <a:off x="6459964" y="4751376"/>
            <a:ext cx="672768" cy="626370"/>
          </a:xfrm>
          <a:prstGeom prst="rect">
            <a:avLst/>
          </a:prstGeom>
          <a:noFill/>
          <a:ln>
            <a:noFill/>
          </a:ln>
        </p:spPr>
      </p:pic>
      <p:pic>
        <p:nvPicPr>
          <p:cNvPr id="160" name="Google Shape;160;p17"/>
          <p:cNvPicPr preferRelativeResize="0"/>
          <p:nvPr/>
        </p:nvPicPr>
        <p:blipFill rotWithShape="1">
          <a:blip r:embed="rId3">
            <a:alphaModFix/>
          </a:blip>
          <a:srcRect/>
          <a:stretch/>
        </p:blipFill>
        <p:spPr>
          <a:xfrm>
            <a:off x="5375488" y="5265544"/>
            <a:ext cx="672768" cy="626370"/>
          </a:xfrm>
          <a:prstGeom prst="rect">
            <a:avLst/>
          </a:prstGeom>
          <a:noFill/>
          <a:ln>
            <a:noFill/>
          </a:ln>
        </p:spPr>
      </p:pic>
      <p:pic>
        <p:nvPicPr>
          <p:cNvPr id="161" name="Google Shape;161;p17"/>
          <p:cNvPicPr preferRelativeResize="0"/>
          <p:nvPr/>
        </p:nvPicPr>
        <p:blipFill rotWithShape="1">
          <a:blip r:embed="rId3">
            <a:alphaModFix/>
          </a:blip>
          <a:srcRect/>
          <a:stretch/>
        </p:blipFill>
        <p:spPr>
          <a:xfrm>
            <a:off x="1835696" y="4751376"/>
            <a:ext cx="672768" cy="626370"/>
          </a:xfrm>
          <a:prstGeom prst="rect">
            <a:avLst/>
          </a:prstGeom>
          <a:noFill/>
          <a:ln>
            <a:noFill/>
          </a:ln>
        </p:spPr>
      </p:pic>
      <p:pic>
        <p:nvPicPr>
          <p:cNvPr id="162" name="Google Shape;162;p17"/>
          <p:cNvPicPr preferRelativeResize="0"/>
          <p:nvPr/>
        </p:nvPicPr>
        <p:blipFill rotWithShape="1">
          <a:blip r:embed="rId4">
            <a:alphaModFix/>
          </a:blip>
          <a:srcRect/>
          <a:stretch/>
        </p:blipFill>
        <p:spPr>
          <a:xfrm>
            <a:off x="899592" y="5817641"/>
            <a:ext cx="628593" cy="628593"/>
          </a:xfrm>
          <a:prstGeom prst="rect">
            <a:avLst/>
          </a:prstGeom>
          <a:noFill/>
          <a:ln>
            <a:noFill/>
          </a:ln>
        </p:spPr>
      </p:pic>
      <p:pic>
        <p:nvPicPr>
          <p:cNvPr id="163" name="Google Shape;163;p17"/>
          <p:cNvPicPr preferRelativeResize="0"/>
          <p:nvPr/>
        </p:nvPicPr>
        <p:blipFill rotWithShape="1">
          <a:blip r:embed="rId4">
            <a:alphaModFix/>
          </a:blip>
          <a:srcRect/>
          <a:stretch/>
        </p:blipFill>
        <p:spPr>
          <a:xfrm>
            <a:off x="5411716" y="5942724"/>
            <a:ext cx="628593" cy="628593"/>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8"/>
          <p:cNvSpPr txBox="1">
            <a:spLocks noGrp="1"/>
          </p:cNvSpPr>
          <p:nvPr>
            <p:ph type="title"/>
          </p:nvPr>
        </p:nvSpPr>
        <p:spPr>
          <a:xfrm>
            <a:off x="457200" y="-171400"/>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Introducing the equal sign</a:t>
            </a:r>
            <a:endParaRPr sz="4400" b="0" i="0" u="none" strike="noStrike" cap="none">
              <a:solidFill>
                <a:schemeClr val="dk1"/>
              </a:solidFill>
              <a:latin typeface="Calibri"/>
              <a:ea typeface="Calibri"/>
              <a:cs typeface="Calibri"/>
              <a:sym typeface="Calibri"/>
            </a:endParaRPr>
          </a:p>
        </p:txBody>
      </p:sp>
      <p:cxnSp>
        <p:nvCxnSpPr>
          <p:cNvPr id="169" name="Google Shape;169;p18"/>
          <p:cNvCxnSpPr/>
          <p:nvPr/>
        </p:nvCxnSpPr>
        <p:spPr>
          <a:xfrm>
            <a:off x="0" y="2060848"/>
            <a:ext cx="9144000" cy="0"/>
          </a:xfrm>
          <a:prstGeom prst="straightConnector1">
            <a:avLst/>
          </a:prstGeom>
          <a:noFill/>
          <a:ln w="9525" cap="flat" cmpd="sng">
            <a:solidFill>
              <a:schemeClr val="dk1"/>
            </a:solidFill>
            <a:prstDash val="solid"/>
            <a:round/>
            <a:headEnd type="none" w="sm" len="sm"/>
            <a:tailEnd type="none" w="sm" len="sm"/>
          </a:ln>
        </p:spPr>
      </p:cxnSp>
      <p:cxnSp>
        <p:nvCxnSpPr>
          <p:cNvPr id="170" name="Google Shape;170;p18"/>
          <p:cNvCxnSpPr>
            <a:stCxn id="168" idx="2"/>
          </p:cNvCxnSpPr>
          <p:nvPr/>
        </p:nvCxnSpPr>
        <p:spPr>
          <a:xfrm>
            <a:off x="4572000" y="971600"/>
            <a:ext cx="0" cy="5440500"/>
          </a:xfrm>
          <a:prstGeom prst="straightConnector1">
            <a:avLst/>
          </a:prstGeom>
          <a:noFill/>
          <a:ln w="9525" cap="flat" cmpd="sng">
            <a:solidFill>
              <a:schemeClr val="dk1"/>
            </a:solidFill>
            <a:prstDash val="solid"/>
            <a:round/>
            <a:headEnd type="none" w="sm" len="sm"/>
            <a:tailEnd type="none" w="sm" len="sm"/>
          </a:ln>
        </p:spPr>
      </p:cxnSp>
      <p:sp>
        <p:nvSpPr>
          <p:cNvPr id="171" name="Google Shape;171;p18"/>
          <p:cNvSpPr txBox="1"/>
          <p:nvPr/>
        </p:nvSpPr>
        <p:spPr>
          <a:xfrm>
            <a:off x="3995936" y="3248735"/>
            <a:ext cx="1152128" cy="144655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8800">
                <a:solidFill>
                  <a:schemeClr val="dk1"/>
                </a:solidFill>
                <a:latin typeface="Calibri"/>
                <a:ea typeface="Calibri"/>
                <a:cs typeface="Calibri"/>
                <a:sym typeface="Calibri"/>
              </a:rPr>
              <a:t>=</a:t>
            </a:r>
            <a:endParaRPr/>
          </a:p>
        </p:txBody>
      </p:sp>
      <p:pic>
        <p:nvPicPr>
          <p:cNvPr id="172" name="Google Shape;172;p18"/>
          <p:cNvPicPr preferRelativeResize="0"/>
          <p:nvPr/>
        </p:nvPicPr>
        <p:blipFill rotWithShape="1">
          <a:blip r:embed="rId3">
            <a:alphaModFix/>
          </a:blip>
          <a:srcRect/>
          <a:stretch/>
        </p:blipFill>
        <p:spPr>
          <a:xfrm>
            <a:off x="705229" y="2866501"/>
            <a:ext cx="672768" cy="626370"/>
          </a:xfrm>
          <a:prstGeom prst="rect">
            <a:avLst/>
          </a:prstGeom>
          <a:noFill/>
          <a:ln>
            <a:noFill/>
          </a:ln>
        </p:spPr>
      </p:pic>
      <p:pic>
        <p:nvPicPr>
          <p:cNvPr id="173" name="Google Shape;173;p18"/>
          <p:cNvPicPr preferRelativeResize="0"/>
          <p:nvPr/>
        </p:nvPicPr>
        <p:blipFill rotWithShape="1">
          <a:blip r:embed="rId3">
            <a:alphaModFix/>
          </a:blip>
          <a:srcRect/>
          <a:stretch/>
        </p:blipFill>
        <p:spPr>
          <a:xfrm>
            <a:off x="2098038" y="2852936"/>
            <a:ext cx="672768" cy="626370"/>
          </a:xfrm>
          <a:prstGeom prst="rect">
            <a:avLst/>
          </a:prstGeom>
          <a:noFill/>
          <a:ln>
            <a:noFill/>
          </a:ln>
        </p:spPr>
      </p:pic>
      <p:pic>
        <p:nvPicPr>
          <p:cNvPr id="174" name="Google Shape;174;p18"/>
          <p:cNvPicPr preferRelativeResize="0"/>
          <p:nvPr/>
        </p:nvPicPr>
        <p:blipFill rotWithShape="1">
          <a:blip r:embed="rId3">
            <a:alphaModFix/>
          </a:blip>
          <a:srcRect/>
          <a:stretch/>
        </p:blipFill>
        <p:spPr>
          <a:xfrm>
            <a:off x="3297517" y="2866501"/>
            <a:ext cx="672768" cy="626370"/>
          </a:xfrm>
          <a:prstGeom prst="rect">
            <a:avLst/>
          </a:prstGeom>
          <a:noFill/>
          <a:ln>
            <a:noFill/>
          </a:ln>
        </p:spPr>
      </p:pic>
      <p:pic>
        <p:nvPicPr>
          <p:cNvPr id="175" name="Google Shape;175;p18"/>
          <p:cNvPicPr preferRelativeResize="0"/>
          <p:nvPr/>
        </p:nvPicPr>
        <p:blipFill rotWithShape="1">
          <a:blip r:embed="rId3">
            <a:alphaModFix/>
          </a:blip>
          <a:srcRect/>
          <a:stretch/>
        </p:blipFill>
        <p:spPr>
          <a:xfrm>
            <a:off x="5436096" y="2900041"/>
            <a:ext cx="672768" cy="626370"/>
          </a:xfrm>
          <a:prstGeom prst="rect">
            <a:avLst/>
          </a:prstGeom>
          <a:noFill/>
          <a:ln>
            <a:noFill/>
          </a:ln>
        </p:spPr>
      </p:pic>
      <p:pic>
        <p:nvPicPr>
          <p:cNvPr id="176" name="Google Shape;176;p18"/>
          <p:cNvPicPr preferRelativeResize="0"/>
          <p:nvPr/>
        </p:nvPicPr>
        <p:blipFill rotWithShape="1">
          <a:blip r:embed="rId3">
            <a:alphaModFix/>
          </a:blip>
          <a:srcRect/>
          <a:stretch/>
        </p:blipFill>
        <p:spPr>
          <a:xfrm>
            <a:off x="6828905" y="2886476"/>
            <a:ext cx="672768" cy="626370"/>
          </a:xfrm>
          <a:prstGeom prst="rect">
            <a:avLst/>
          </a:prstGeom>
          <a:noFill/>
          <a:ln>
            <a:noFill/>
          </a:ln>
        </p:spPr>
      </p:pic>
      <p:pic>
        <p:nvPicPr>
          <p:cNvPr id="177" name="Google Shape;177;p18"/>
          <p:cNvPicPr preferRelativeResize="0"/>
          <p:nvPr/>
        </p:nvPicPr>
        <p:blipFill rotWithShape="1">
          <a:blip r:embed="rId3">
            <a:alphaModFix/>
          </a:blip>
          <a:srcRect/>
          <a:stretch/>
        </p:blipFill>
        <p:spPr>
          <a:xfrm>
            <a:off x="8028384" y="2900041"/>
            <a:ext cx="672768" cy="626370"/>
          </a:xfrm>
          <a:prstGeom prst="rect">
            <a:avLst/>
          </a:prstGeom>
          <a:noFill/>
          <a:ln>
            <a:noFill/>
          </a:ln>
        </p:spPr>
      </p:pic>
      <p:pic>
        <p:nvPicPr>
          <p:cNvPr id="178" name="Google Shape;178;p18"/>
          <p:cNvPicPr preferRelativeResize="0"/>
          <p:nvPr/>
        </p:nvPicPr>
        <p:blipFill rotWithShape="1">
          <a:blip r:embed="rId3">
            <a:alphaModFix/>
          </a:blip>
          <a:srcRect/>
          <a:stretch/>
        </p:blipFill>
        <p:spPr>
          <a:xfrm>
            <a:off x="2992180" y="4008259"/>
            <a:ext cx="672768" cy="626370"/>
          </a:xfrm>
          <a:prstGeom prst="rect">
            <a:avLst/>
          </a:prstGeom>
          <a:noFill/>
          <a:ln>
            <a:noFill/>
          </a:ln>
        </p:spPr>
      </p:pic>
      <p:pic>
        <p:nvPicPr>
          <p:cNvPr id="179" name="Google Shape;179;p18"/>
          <p:cNvPicPr preferRelativeResize="0"/>
          <p:nvPr/>
        </p:nvPicPr>
        <p:blipFill rotWithShape="1">
          <a:blip r:embed="rId3">
            <a:alphaModFix/>
          </a:blip>
          <a:srcRect/>
          <a:stretch/>
        </p:blipFill>
        <p:spPr>
          <a:xfrm>
            <a:off x="6060417" y="3861048"/>
            <a:ext cx="672768" cy="626370"/>
          </a:xfrm>
          <a:prstGeom prst="rect">
            <a:avLst/>
          </a:prstGeom>
          <a:noFill/>
          <a:ln>
            <a:noFill/>
          </a:ln>
        </p:spPr>
      </p:pic>
      <p:pic>
        <p:nvPicPr>
          <p:cNvPr id="180" name="Google Shape;180;p18"/>
          <p:cNvPicPr preferRelativeResize="0"/>
          <p:nvPr/>
        </p:nvPicPr>
        <p:blipFill rotWithShape="1">
          <a:blip r:embed="rId3">
            <a:alphaModFix/>
          </a:blip>
          <a:srcRect/>
          <a:stretch/>
        </p:blipFill>
        <p:spPr>
          <a:xfrm>
            <a:off x="7355616" y="4361642"/>
            <a:ext cx="672768" cy="626370"/>
          </a:xfrm>
          <a:prstGeom prst="rect">
            <a:avLst/>
          </a:prstGeom>
          <a:noFill/>
          <a:ln>
            <a:noFill/>
          </a:ln>
        </p:spPr>
      </p:pic>
      <p:pic>
        <p:nvPicPr>
          <p:cNvPr id="181" name="Google Shape;181;p18"/>
          <p:cNvPicPr preferRelativeResize="0"/>
          <p:nvPr/>
        </p:nvPicPr>
        <p:blipFill rotWithShape="1">
          <a:blip r:embed="rId3">
            <a:alphaModFix/>
          </a:blip>
          <a:srcRect/>
          <a:stretch/>
        </p:blipFill>
        <p:spPr>
          <a:xfrm>
            <a:off x="2684398" y="5324188"/>
            <a:ext cx="672768" cy="626370"/>
          </a:xfrm>
          <a:prstGeom prst="rect">
            <a:avLst/>
          </a:prstGeom>
          <a:noFill/>
          <a:ln>
            <a:noFill/>
          </a:ln>
        </p:spPr>
      </p:pic>
      <p:pic>
        <p:nvPicPr>
          <p:cNvPr id="182" name="Google Shape;182;p18"/>
          <p:cNvPicPr preferRelativeResize="0"/>
          <p:nvPr/>
        </p:nvPicPr>
        <p:blipFill rotWithShape="1">
          <a:blip r:embed="rId3">
            <a:alphaModFix/>
          </a:blip>
          <a:srcRect/>
          <a:stretch/>
        </p:blipFill>
        <p:spPr>
          <a:xfrm>
            <a:off x="1599922" y="5838356"/>
            <a:ext cx="672768" cy="626370"/>
          </a:xfrm>
          <a:prstGeom prst="rect">
            <a:avLst/>
          </a:prstGeom>
          <a:noFill/>
          <a:ln>
            <a:noFill/>
          </a:ln>
        </p:spPr>
      </p:pic>
      <p:pic>
        <p:nvPicPr>
          <p:cNvPr id="183" name="Google Shape;183;p18"/>
          <p:cNvPicPr preferRelativeResize="0"/>
          <p:nvPr/>
        </p:nvPicPr>
        <p:blipFill rotWithShape="1">
          <a:blip r:embed="rId3">
            <a:alphaModFix/>
          </a:blip>
          <a:srcRect/>
          <a:stretch/>
        </p:blipFill>
        <p:spPr>
          <a:xfrm>
            <a:off x="6459964" y="4751376"/>
            <a:ext cx="672768" cy="626370"/>
          </a:xfrm>
          <a:prstGeom prst="rect">
            <a:avLst/>
          </a:prstGeom>
          <a:noFill/>
          <a:ln>
            <a:noFill/>
          </a:ln>
        </p:spPr>
      </p:pic>
      <p:pic>
        <p:nvPicPr>
          <p:cNvPr id="184" name="Google Shape;184;p18"/>
          <p:cNvPicPr preferRelativeResize="0"/>
          <p:nvPr/>
        </p:nvPicPr>
        <p:blipFill rotWithShape="1">
          <a:blip r:embed="rId3">
            <a:alphaModFix/>
          </a:blip>
          <a:srcRect/>
          <a:stretch/>
        </p:blipFill>
        <p:spPr>
          <a:xfrm>
            <a:off x="5375488" y="5265544"/>
            <a:ext cx="672768" cy="626370"/>
          </a:xfrm>
          <a:prstGeom prst="rect">
            <a:avLst/>
          </a:prstGeom>
          <a:noFill/>
          <a:ln>
            <a:noFill/>
          </a:ln>
        </p:spPr>
      </p:pic>
      <p:pic>
        <p:nvPicPr>
          <p:cNvPr id="185" name="Google Shape;185;p18"/>
          <p:cNvPicPr preferRelativeResize="0"/>
          <p:nvPr/>
        </p:nvPicPr>
        <p:blipFill rotWithShape="1">
          <a:blip r:embed="rId3">
            <a:alphaModFix/>
          </a:blip>
          <a:srcRect/>
          <a:stretch/>
        </p:blipFill>
        <p:spPr>
          <a:xfrm>
            <a:off x="1835696" y="4751376"/>
            <a:ext cx="672768" cy="626370"/>
          </a:xfrm>
          <a:prstGeom prst="rect">
            <a:avLst/>
          </a:prstGeom>
          <a:noFill/>
          <a:ln>
            <a:noFill/>
          </a:ln>
        </p:spPr>
      </p:pic>
      <p:pic>
        <p:nvPicPr>
          <p:cNvPr id="186" name="Google Shape;186;p18"/>
          <p:cNvPicPr preferRelativeResize="0"/>
          <p:nvPr/>
        </p:nvPicPr>
        <p:blipFill rotWithShape="1">
          <a:blip r:embed="rId4">
            <a:alphaModFix/>
          </a:blip>
          <a:srcRect/>
          <a:stretch/>
        </p:blipFill>
        <p:spPr>
          <a:xfrm>
            <a:off x="899592" y="5817641"/>
            <a:ext cx="628593" cy="628593"/>
          </a:xfrm>
          <a:prstGeom prst="rect">
            <a:avLst/>
          </a:prstGeom>
          <a:noFill/>
          <a:ln>
            <a:noFill/>
          </a:ln>
        </p:spPr>
      </p:pic>
      <p:pic>
        <p:nvPicPr>
          <p:cNvPr id="187" name="Google Shape;187;p18"/>
          <p:cNvPicPr preferRelativeResize="0"/>
          <p:nvPr/>
        </p:nvPicPr>
        <p:blipFill rotWithShape="1">
          <a:blip r:embed="rId4">
            <a:alphaModFix/>
          </a:blip>
          <a:srcRect/>
          <a:stretch/>
        </p:blipFill>
        <p:spPr>
          <a:xfrm>
            <a:off x="5411716" y="5942724"/>
            <a:ext cx="628593" cy="628593"/>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82"/>
                                        </p:tgtEl>
                                      </p:cBhvr>
                                    </p:animEffect>
                                    <p:set>
                                      <p:cBhvr>
                                        <p:cTn id="7" dur="1" fill="hold">
                                          <p:stCondLst>
                                            <p:cond delay="500"/>
                                          </p:stCondLst>
                                        </p:cTn>
                                        <p:tgtEl>
                                          <p:spTgt spid="182"/>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186"/>
                                        </p:tgtEl>
                                      </p:cBhvr>
                                    </p:animEffect>
                                    <p:set>
                                      <p:cBhvr>
                                        <p:cTn id="10" dur="1" fill="hold">
                                          <p:stCondLst>
                                            <p:cond delay="500"/>
                                          </p:stCondLst>
                                        </p:cTn>
                                        <p:tgtEl>
                                          <p:spTgt spid="18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84"/>
                                        </p:tgtEl>
                                      </p:cBhvr>
                                    </p:animEffect>
                                    <p:set>
                                      <p:cBhvr>
                                        <p:cTn id="15" dur="1" fill="hold">
                                          <p:stCondLst>
                                            <p:cond delay="500"/>
                                          </p:stCondLst>
                                        </p:cTn>
                                        <p:tgtEl>
                                          <p:spTgt spid="184"/>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87"/>
                                        </p:tgtEl>
                                      </p:cBhvr>
                                    </p:animEffect>
                                    <p:set>
                                      <p:cBhvr>
                                        <p:cTn id="18" dur="1" fill="hold">
                                          <p:stCondLst>
                                            <p:cond delay="500"/>
                                          </p:stCondLst>
                                        </p:cTn>
                                        <p:tgtEl>
                                          <p:spTgt spid="1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9"/>
          <p:cNvSpPr txBox="1">
            <a:spLocks noGrp="1"/>
          </p:cNvSpPr>
          <p:nvPr>
            <p:ph type="title"/>
          </p:nvPr>
        </p:nvSpPr>
        <p:spPr>
          <a:xfrm>
            <a:off x="457200" y="-171400"/>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Your turn – 5 minutes</a:t>
            </a:r>
            <a:endParaRPr sz="4400" b="0" i="0" u="none" strike="noStrike" cap="none">
              <a:solidFill>
                <a:schemeClr val="dk1"/>
              </a:solidFill>
              <a:latin typeface="Calibri"/>
              <a:ea typeface="Calibri"/>
              <a:cs typeface="Calibri"/>
              <a:sym typeface="Calibri"/>
            </a:endParaRPr>
          </a:p>
        </p:txBody>
      </p:sp>
      <p:cxnSp>
        <p:nvCxnSpPr>
          <p:cNvPr id="193" name="Google Shape;193;p19"/>
          <p:cNvCxnSpPr/>
          <p:nvPr/>
        </p:nvCxnSpPr>
        <p:spPr>
          <a:xfrm>
            <a:off x="0" y="2506886"/>
            <a:ext cx="9144000" cy="0"/>
          </a:xfrm>
          <a:prstGeom prst="straightConnector1">
            <a:avLst/>
          </a:prstGeom>
          <a:noFill/>
          <a:ln w="9525" cap="flat" cmpd="sng">
            <a:solidFill>
              <a:schemeClr val="dk1"/>
            </a:solidFill>
            <a:prstDash val="solid"/>
            <a:round/>
            <a:headEnd type="none" w="sm" len="sm"/>
            <a:tailEnd type="none" w="sm" len="sm"/>
          </a:ln>
        </p:spPr>
      </p:cxnSp>
      <p:cxnSp>
        <p:nvCxnSpPr>
          <p:cNvPr id="194" name="Google Shape;194;p19"/>
          <p:cNvCxnSpPr/>
          <p:nvPr/>
        </p:nvCxnSpPr>
        <p:spPr>
          <a:xfrm>
            <a:off x="4572000" y="1417638"/>
            <a:ext cx="0" cy="5440362"/>
          </a:xfrm>
          <a:prstGeom prst="straightConnector1">
            <a:avLst/>
          </a:prstGeom>
          <a:noFill/>
          <a:ln w="9525" cap="flat" cmpd="sng">
            <a:solidFill>
              <a:schemeClr val="dk1"/>
            </a:solidFill>
            <a:prstDash val="solid"/>
            <a:round/>
            <a:headEnd type="none" w="sm" len="sm"/>
            <a:tailEnd type="none" w="sm" len="sm"/>
          </a:ln>
        </p:spPr>
      </p:cxnSp>
      <p:sp>
        <p:nvSpPr>
          <p:cNvPr id="195" name="Google Shape;195;p19"/>
          <p:cNvSpPr txBox="1"/>
          <p:nvPr/>
        </p:nvSpPr>
        <p:spPr>
          <a:xfrm>
            <a:off x="3995936" y="3731022"/>
            <a:ext cx="1152128" cy="144655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8800">
                <a:solidFill>
                  <a:schemeClr val="dk1"/>
                </a:solidFill>
                <a:latin typeface="Calibri"/>
                <a:ea typeface="Calibri"/>
                <a:cs typeface="Calibri"/>
                <a:sym typeface="Calibri"/>
              </a:rPr>
              <a:t>=</a:t>
            </a:r>
            <a:endParaRPr/>
          </a:p>
        </p:txBody>
      </p:sp>
      <p:sp>
        <p:nvSpPr>
          <p:cNvPr id="196" name="Google Shape;196;p19"/>
          <p:cNvSpPr txBox="1"/>
          <p:nvPr/>
        </p:nvSpPr>
        <p:spPr>
          <a:xfrm>
            <a:off x="179512" y="620688"/>
            <a:ext cx="8856984" cy="92333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0">
                <a:solidFill>
                  <a:schemeClr val="dk1"/>
                </a:solidFill>
                <a:latin typeface="Calibri"/>
                <a:ea typeface="Calibri"/>
                <a:cs typeface="Calibri"/>
                <a:sym typeface="Calibri"/>
              </a:rPr>
              <a:t>Create as many different systems as you can on your paper so that the left hand side is equal and balanced with the right hand side.</a:t>
            </a:r>
            <a:endParaRPr/>
          </a:p>
          <a:p>
            <a:pPr marL="0" marR="0" lvl="0" indent="0" algn="l" rtl="0">
              <a:spcBef>
                <a:spcPts val="0"/>
              </a:spcBef>
              <a:spcAft>
                <a:spcPts val="0"/>
              </a:spcAft>
              <a:buNone/>
            </a:pPr>
            <a:r>
              <a:rPr lang="en-GB" sz="1800">
                <a:solidFill>
                  <a:schemeClr val="dk1"/>
                </a:solidFill>
                <a:latin typeface="Calibri"/>
                <a:ea typeface="Calibri"/>
                <a:cs typeface="Calibri"/>
                <a:sym typeface="Calibri"/>
              </a:rPr>
              <a:t>Can you show some that are not balanced and ask your partner to try to balance it?</a:t>
            </a:r>
            <a:endParaRPr sz="18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0"/>
          <p:cNvSpPr txBox="1">
            <a:spLocks noGrp="1"/>
          </p:cNvSpPr>
          <p:nvPr>
            <p:ph type="title"/>
          </p:nvPr>
        </p:nvSpPr>
        <p:spPr>
          <a:xfrm>
            <a:off x="467544" y="-27384"/>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Using the tiles for calculations</a:t>
            </a:r>
            <a:endParaRPr sz="4400" b="0" i="0" u="none" strike="noStrike" cap="none">
              <a:solidFill>
                <a:schemeClr val="dk1"/>
              </a:solidFill>
              <a:latin typeface="Calibri"/>
              <a:ea typeface="Calibri"/>
              <a:cs typeface="Calibri"/>
              <a:sym typeface="Calibri"/>
            </a:endParaRPr>
          </a:p>
        </p:txBody>
      </p:sp>
      <p:cxnSp>
        <p:nvCxnSpPr>
          <p:cNvPr id="203" name="Google Shape;203;p20"/>
          <p:cNvCxnSpPr/>
          <p:nvPr/>
        </p:nvCxnSpPr>
        <p:spPr>
          <a:xfrm>
            <a:off x="4572000" y="980728"/>
            <a:ext cx="72008" cy="5877272"/>
          </a:xfrm>
          <a:prstGeom prst="straightConnector1">
            <a:avLst/>
          </a:prstGeom>
          <a:noFill/>
          <a:ln w="9525" cap="flat" cmpd="sng">
            <a:solidFill>
              <a:srgbClr val="4A7DBA"/>
            </a:solidFill>
            <a:prstDash val="solid"/>
            <a:round/>
            <a:headEnd type="none" w="sm" len="sm"/>
            <a:tailEnd type="none" w="sm" len="sm"/>
          </a:ln>
        </p:spPr>
      </p:cxnSp>
      <p:cxnSp>
        <p:nvCxnSpPr>
          <p:cNvPr id="204" name="Google Shape;204;p20"/>
          <p:cNvCxnSpPr/>
          <p:nvPr/>
        </p:nvCxnSpPr>
        <p:spPr>
          <a:xfrm>
            <a:off x="0" y="1556792"/>
            <a:ext cx="9144000" cy="0"/>
          </a:xfrm>
          <a:prstGeom prst="straightConnector1">
            <a:avLst/>
          </a:prstGeom>
          <a:noFill/>
          <a:ln w="9525" cap="flat" cmpd="sng">
            <a:solidFill>
              <a:srgbClr val="4A7DBA"/>
            </a:solidFill>
            <a:prstDash val="solid"/>
            <a:round/>
            <a:headEnd type="none" w="sm" len="sm"/>
            <a:tailEnd type="none" w="sm" len="sm"/>
          </a:ln>
        </p:spPr>
      </p:cxnSp>
      <p:sp>
        <p:nvSpPr>
          <p:cNvPr id="205" name="Google Shape;205;p20"/>
          <p:cNvSpPr txBox="1"/>
          <p:nvPr/>
        </p:nvSpPr>
        <p:spPr>
          <a:xfrm>
            <a:off x="323528" y="980728"/>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My Turn</a:t>
            </a:r>
            <a:endParaRPr sz="1800">
              <a:solidFill>
                <a:schemeClr val="dk1"/>
              </a:solidFill>
              <a:latin typeface="Calibri"/>
              <a:ea typeface="Calibri"/>
              <a:cs typeface="Calibri"/>
              <a:sym typeface="Calibri"/>
            </a:endParaRPr>
          </a:p>
        </p:txBody>
      </p:sp>
      <p:sp>
        <p:nvSpPr>
          <p:cNvPr id="206" name="Google Shape;206;p20"/>
          <p:cNvSpPr txBox="1"/>
          <p:nvPr/>
        </p:nvSpPr>
        <p:spPr>
          <a:xfrm>
            <a:off x="4932040" y="1052736"/>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Your Turn</a:t>
            </a:r>
            <a:endParaRPr sz="1800">
              <a:solidFill>
                <a:schemeClr val="dk1"/>
              </a:solidFill>
              <a:latin typeface="Calibri"/>
              <a:ea typeface="Calibri"/>
              <a:cs typeface="Calibri"/>
              <a:sym typeface="Calibri"/>
            </a:endParaRPr>
          </a:p>
        </p:txBody>
      </p:sp>
      <p:sp>
        <p:nvSpPr>
          <p:cNvPr id="207" name="Google Shape;207;p20"/>
          <p:cNvSpPr txBox="1"/>
          <p:nvPr/>
        </p:nvSpPr>
        <p:spPr>
          <a:xfrm>
            <a:off x="611560" y="1772816"/>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+ 2</a:t>
            </a:r>
            <a:endParaRPr sz="3200">
              <a:solidFill>
                <a:schemeClr val="dk1"/>
              </a:solidFill>
              <a:latin typeface="Calibri"/>
              <a:ea typeface="Calibri"/>
              <a:cs typeface="Calibri"/>
              <a:sym typeface="Calibri"/>
            </a:endParaRPr>
          </a:p>
        </p:txBody>
      </p:sp>
      <p:pic>
        <p:nvPicPr>
          <p:cNvPr id="208" name="Google Shape;208;p20"/>
          <p:cNvPicPr preferRelativeResize="0"/>
          <p:nvPr/>
        </p:nvPicPr>
        <p:blipFill rotWithShape="1">
          <a:blip r:embed="rId3">
            <a:alphaModFix/>
          </a:blip>
          <a:srcRect/>
          <a:stretch/>
        </p:blipFill>
        <p:spPr>
          <a:xfrm>
            <a:off x="632241" y="2553316"/>
            <a:ext cx="672768" cy="626370"/>
          </a:xfrm>
          <a:prstGeom prst="rect">
            <a:avLst/>
          </a:prstGeom>
          <a:noFill/>
          <a:ln>
            <a:noFill/>
          </a:ln>
        </p:spPr>
      </p:pic>
      <p:pic>
        <p:nvPicPr>
          <p:cNvPr id="209" name="Google Shape;209;p20"/>
          <p:cNvPicPr preferRelativeResize="0"/>
          <p:nvPr/>
        </p:nvPicPr>
        <p:blipFill rotWithShape="1">
          <a:blip r:embed="rId3">
            <a:alphaModFix/>
          </a:blip>
          <a:srcRect/>
          <a:stretch/>
        </p:blipFill>
        <p:spPr>
          <a:xfrm>
            <a:off x="2025050" y="2539751"/>
            <a:ext cx="672768" cy="626370"/>
          </a:xfrm>
          <a:prstGeom prst="rect">
            <a:avLst/>
          </a:prstGeom>
          <a:noFill/>
          <a:ln>
            <a:noFill/>
          </a:ln>
        </p:spPr>
      </p:pic>
      <p:pic>
        <p:nvPicPr>
          <p:cNvPr id="210" name="Google Shape;210;p20"/>
          <p:cNvPicPr preferRelativeResize="0"/>
          <p:nvPr/>
        </p:nvPicPr>
        <p:blipFill rotWithShape="1">
          <a:blip r:embed="rId3">
            <a:alphaModFix/>
          </a:blip>
          <a:srcRect/>
          <a:stretch/>
        </p:blipFill>
        <p:spPr>
          <a:xfrm>
            <a:off x="3224529" y="2553316"/>
            <a:ext cx="672768" cy="626370"/>
          </a:xfrm>
          <a:prstGeom prst="rect">
            <a:avLst/>
          </a:prstGeom>
          <a:noFill/>
          <a:ln>
            <a:noFill/>
          </a:ln>
        </p:spPr>
      </p:pic>
      <p:pic>
        <p:nvPicPr>
          <p:cNvPr id="211" name="Google Shape;211;p20"/>
          <p:cNvPicPr preferRelativeResize="0"/>
          <p:nvPr/>
        </p:nvPicPr>
        <p:blipFill rotWithShape="1">
          <a:blip r:embed="rId3">
            <a:alphaModFix/>
          </a:blip>
          <a:srcRect/>
          <a:stretch/>
        </p:blipFill>
        <p:spPr>
          <a:xfrm>
            <a:off x="2987824" y="3404074"/>
            <a:ext cx="672768" cy="626370"/>
          </a:xfrm>
          <a:prstGeom prst="rect">
            <a:avLst/>
          </a:prstGeom>
          <a:noFill/>
          <a:ln>
            <a:noFill/>
          </a:ln>
        </p:spPr>
      </p:pic>
      <p:pic>
        <p:nvPicPr>
          <p:cNvPr id="212" name="Google Shape;212;p20"/>
          <p:cNvPicPr preferRelativeResize="0"/>
          <p:nvPr/>
        </p:nvPicPr>
        <p:blipFill rotWithShape="1">
          <a:blip r:embed="rId3">
            <a:alphaModFix/>
          </a:blip>
          <a:srcRect/>
          <a:stretch/>
        </p:blipFill>
        <p:spPr>
          <a:xfrm>
            <a:off x="1895356" y="3381889"/>
            <a:ext cx="672768" cy="626370"/>
          </a:xfrm>
          <a:prstGeom prst="rect">
            <a:avLst/>
          </a:prstGeom>
          <a:noFill/>
          <a:ln>
            <a:noFill/>
          </a:ln>
        </p:spPr>
      </p:pic>
      <p:pic>
        <p:nvPicPr>
          <p:cNvPr id="213" name="Google Shape;213;p20"/>
          <p:cNvPicPr preferRelativeResize="0"/>
          <p:nvPr/>
        </p:nvPicPr>
        <p:blipFill rotWithShape="1">
          <a:blip r:embed="rId3">
            <a:alphaModFix/>
          </a:blip>
          <a:srcRect/>
          <a:stretch/>
        </p:blipFill>
        <p:spPr>
          <a:xfrm>
            <a:off x="1120068" y="3739444"/>
            <a:ext cx="672768" cy="626370"/>
          </a:xfrm>
          <a:prstGeom prst="rect">
            <a:avLst/>
          </a:prstGeom>
          <a:noFill/>
          <a:ln>
            <a:noFill/>
          </a:ln>
        </p:spPr>
      </p:pic>
      <p:pic>
        <p:nvPicPr>
          <p:cNvPr id="214" name="Google Shape;214;p20"/>
          <p:cNvPicPr preferRelativeResize="0"/>
          <p:nvPr/>
        </p:nvPicPr>
        <p:blipFill rotWithShape="1">
          <a:blip r:embed="rId3">
            <a:alphaModFix/>
          </a:blip>
          <a:srcRect/>
          <a:stretch/>
        </p:blipFill>
        <p:spPr>
          <a:xfrm>
            <a:off x="27600" y="3717259"/>
            <a:ext cx="672768" cy="626370"/>
          </a:xfrm>
          <a:prstGeom prst="rect">
            <a:avLst/>
          </a:prstGeom>
          <a:noFill/>
          <a:ln>
            <a:noFill/>
          </a:ln>
        </p:spPr>
      </p:pic>
      <p:sp>
        <p:nvSpPr>
          <p:cNvPr id="215" name="Google Shape;215;p20"/>
          <p:cNvSpPr txBox="1"/>
          <p:nvPr/>
        </p:nvSpPr>
        <p:spPr>
          <a:xfrm>
            <a:off x="5004048" y="1916087"/>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10 + 4</a:t>
            </a:r>
            <a:endParaRPr sz="3200">
              <a:solidFill>
                <a:schemeClr val="dk1"/>
              </a:solidFill>
              <a:latin typeface="Calibri"/>
              <a:ea typeface="Calibri"/>
              <a:cs typeface="Calibri"/>
              <a:sym typeface="Calibri"/>
            </a:endParaRPr>
          </a:p>
        </p:txBody>
      </p:sp>
      <p:sp>
        <p:nvSpPr>
          <p:cNvPr id="216" name="Google Shape;216;p20"/>
          <p:cNvSpPr txBox="1"/>
          <p:nvPr/>
        </p:nvSpPr>
        <p:spPr>
          <a:xfrm>
            <a:off x="431040" y="4797152"/>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+ 2 = 7</a:t>
            </a:r>
            <a:endParaRPr sz="3200">
              <a:solidFill>
                <a:schemeClr val="dk1"/>
              </a:solidFill>
              <a:latin typeface="Calibri"/>
              <a:ea typeface="Calibri"/>
              <a:cs typeface="Calibri"/>
              <a:sym typeface="Calibri"/>
            </a:endParaRPr>
          </a:p>
        </p:txBody>
      </p:sp>
      <p:pic>
        <p:nvPicPr>
          <p:cNvPr id="217" name="Google Shape;217;p20"/>
          <p:cNvPicPr preferRelativeResize="0"/>
          <p:nvPr/>
        </p:nvPicPr>
        <p:blipFill rotWithShape="1">
          <a:blip r:embed="rId3">
            <a:alphaModFix/>
          </a:blip>
          <a:srcRect/>
          <a:stretch/>
        </p:blipFill>
        <p:spPr>
          <a:xfrm>
            <a:off x="4932040" y="2562176"/>
            <a:ext cx="672768" cy="626370"/>
          </a:xfrm>
          <a:prstGeom prst="rect">
            <a:avLst/>
          </a:prstGeom>
          <a:noFill/>
          <a:ln>
            <a:noFill/>
          </a:ln>
        </p:spPr>
      </p:pic>
      <p:pic>
        <p:nvPicPr>
          <p:cNvPr id="218" name="Google Shape;218;p20"/>
          <p:cNvPicPr preferRelativeResize="0"/>
          <p:nvPr/>
        </p:nvPicPr>
        <p:blipFill rotWithShape="1">
          <a:blip r:embed="rId3">
            <a:alphaModFix/>
          </a:blip>
          <a:srcRect/>
          <a:stretch/>
        </p:blipFill>
        <p:spPr>
          <a:xfrm>
            <a:off x="5724128" y="2562176"/>
            <a:ext cx="672768" cy="626370"/>
          </a:xfrm>
          <a:prstGeom prst="rect">
            <a:avLst/>
          </a:prstGeom>
          <a:noFill/>
          <a:ln>
            <a:noFill/>
          </a:ln>
        </p:spPr>
      </p:pic>
      <p:pic>
        <p:nvPicPr>
          <p:cNvPr id="219" name="Google Shape;219;p20"/>
          <p:cNvPicPr preferRelativeResize="0"/>
          <p:nvPr/>
        </p:nvPicPr>
        <p:blipFill rotWithShape="1">
          <a:blip r:embed="rId3">
            <a:alphaModFix/>
          </a:blip>
          <a:srcRect/>
          <a:stretch/>
        </p:blipFill>
        <p:spPr>
          <a:xfrm>
            <a:off x="6566066" y="2561669"/>
            <a:ext cx="672768" cy="626370"/>
          </a:xfrm>
          <a:prstGeom prst="rect">
            <a:avLst/>
          </a:prstGeom>
          <a:noFill/>
          <a:ln>
            <a:noFill/>
          </a:ln>
        </p:spPr>
      </p:pic>
      <p:pic>
        <p:nvPicPr>
          <p:cNvPr id="220" name="Google Shape;220;p20"/>
          <p:cNvPicPr preferRelativeResize="0"/>
          <p:nvPr/>
        </p:nvPicPr>
        <p:blipFill rotWithShape="1">
          <a:blip r:embed="rId3">
            <a:alphaModFix/>
          </a:blip>
          <a:srcRect/>
          <a:stretch/>
        </p:blipFill>
        <p:spPr>
          <a:xfrm>
            <a:off x="8244408" y="2539751"/>
            <a:ext cx="672768" cy="626370"/>
          </a:xfrm>
          <a:prstGeom prst="rect">
            <a:avLst/>
          </a:prstGeom>
          <a:noFill/>
          <a:ln>
            <a:noFill/>
          </a:ln>
        </p:spPr>
      </p:pic>
      <p:pic>
        <p:nvPicPr>
          <p:cNvPr id="221" name="Google Shape;221;p20"/>
          <p:cNvPicPr preferRelativeResize="0"/>
          <p:nvPr/>
        </p:nvPicPr>
        <p:blipFill rotWithShape="1">
          <a:blip r:embed="rId3">
            <a:alphaModFix/>
          </a:blip>
          <a:srcRect/>
          <a:stretch/>
        </p:blipFill>
        <p:spPr>
          <a:xfrm>
            <a:off x="7384280" y="2562176"/>
            <a:ext cx="672768" cy="626370"/>
          </a:xfrm>
          <a:prstGeom prst="rect">
            <a:avLst/>
          </a:prstGeom>
          <a:noFill/>
          <a:ln>
            <a:noFill/>
          </a:ln>
        </p:spPr>
      </p:pic>
      <p:pic>
        <p:nvPicPr>
          <p:cNvPr id="222" name="Google Shape;222;p20"/>
          <p:cNvPicPr preferRelativeResize="0"/>
          <p:nvPr/>
        </p:nvPicPr>
        <p:blipFill rotWithShape="1">
          <a:blip r:embed="rId3">
            <a:alphaModFix/>
          </a:blip>
          <a:srcRect/>
          <a:stretch/>
        </p:blipFill>
        <p:spPr>
          <a:xfrm>
            <a:off x="5724128" y="3381889"/>
            <a:ext cx="672768" cy="626370"/>
          </a:xfrm>
          <a:prstGeom prst="rect">
            <a:avLst/>
          </a:prstGeom>
          <a:noFill/>
          <a:ln>
            <a:noFill/>
          </a:ln>
        </p:spPr>
      </p:pic>
      <p:pic>
        <p:nvPicPr>
          <p:cNvPr id="223" name="Google Shape;223;p20"/>
          <p:cNvPicPr preferRelativeResize="0"/>
          <p:nvPr/>
        </p:nvPicPr>
        <p:blipFill rotWithShape="1">
          <a:blip r:embed="rId3">
            <a:alphaModFix/>
          </a:blip>
          <a:srcRect/>
          <a:stretch/>
        </p:blipFill>
        <p:spPr>
          <a:xfrm>
            <a:off x="4932040" y="3381889"/>
            <a:ext cx="672768" cy="626370"/>
          </a:xfrm>
          <a:prstGeom prst="rect">
            <a:avLst/>
          </a:prstGeom>
          <a:noFill/>
          <a:ln>
            <a:noFill/>
          </a:ln>
        </p:spPr>
      </p:pic>
      <p:pic>
        <p:nvPicPr>
          <p:cNvPr id="224" name="Google Shape;224;p20"/>
          <p:cNvPicPr preferRelativeResize="0"/>
          <p:nvPr/>
        </p:nvPicPr>
        <p:blipFill rotWithShape="1">
          <a:blip r:embed="rId3">
            <a:alphaModFix/>
          </a:blip>
          <a:srcRect/>
          <a:stretch/>
        </p:blipFill>
        <p:spPr>
          <a:xfrm>
            <a:off x="6553255" y="3404324"/>
            <a:ext cx="672768" cy="626370"/>
          </a:xfrm>
          <a:prstGeom prst="rect">
            <a:avLst/>
          </a:prstGeom>
          <a:noFill/>
          <a:ln>
            <a:noFill/>
          </a:ln>
        </p:spPr>
      </p:pic>
      <p:pic>
        <p:nvPicPr>
          <p:cNvPr id="225" name="Google Shape;225;p20"/>
          <p:cNvPicPr preferRelativeResize="0"/>
          <p:nvPr/>
        </p:nvPicPr>
        <p:blipFill rotWithShape="1">
          <a:blip r:embed="rId3">
            <a:alphaModFix/>
          </a:blip>
          <a:srcRect/>
          <a:stretch/>
        </p:blipFill>
        <p:spPr>
          <a:xfrm>
            <a:off x="7378423" y="3379654"/>
            <a:ext cx="672768" cy="626370"/>
          </a:xfrm>
          <a:prstGeom prst="rect">
            <a:avLst/>
          </a:prstGeom>
          <a:noFill/>
          <a:ln>
            <a:noFill/>
          </a:ln>
        </p:spPr>
      </p:pic>
      <p:pic>
        <p:nvPicPr>
          <p:cNvPr id="226" name="Google Shape;226;p20"/>
          <p:cNvPicPr preferRelativeResize="0"/>
          <p:nvPr/>
        </p:nvPicPr>
        <p:blipFill rotWithShape="1">
          <a:blip r:embed="rId3">
            <a:alphaModFix/>
          </a:blip>
          <a:srcRect/>
          <a:stretch/>
        </p:blipFill>
        <p:spPr>
          <a:xfrm>
            <a:off x="8203591" y="3354984"/>
            <a:ext cx="672768" cy="626370"/>
          </a:xfrm>
          <a:prstGeom prst="rect">
            <a:avLst/>
          </a:prstGeom>
          <a:noFill/>
          <a:ln>
            <a:noFill/>
          </a:ln>
        </p:spPr>
      </p:pic>
      <p:pic>
        <p:nvPicPr>
          <p:cNvPr id="227" name="Google Shape;227;p20"/>
          <p:cNvPicPr preferRelativeResize="0"/>
          <p:nvPr/>
        </p:nvPicPr>
        <p:blipFill rotWithShape="1">
          <a:blip r:embed="rId3">
            <a:alphaModFix/>
          </a:blip>
          <a:srcRect/>
          <a:stretch/>
        </p:blipFill>
        <p:spPr>
          <a:xfrm>
            <a:off x="5750771" y="4185329"/>
            <a:ext cx="672768" cy="626370"/>
          </a:xfrm>
          <a:prstGeom prst="rect">
            <a:avLst/>
          </a:prstGeom>
          <a:noFill/>
          <a:ln>
            <a:noFill/>
          </a:ln>
        </p:spPr>
      </p:pic>
      <p:pic>
        <p:nvPicPr>
          <p:cNvPr id="228" name="Google Shape;228;p20"/>
          <p:cNvPicPr preferRelativeResize="0"/>
          <p:nvPr/>
        </p:nvPicPr>
        <p:blipFill rotWithShape="1">
          <a:blip r:embed="rId3">
            <a:alphaModFix/>
          </a:blip>
          <a:srcRect/>
          <a:stretch/>
        </p:blipFill>
        <p:spPr>
          <a:xfrm>
            <a:off x="4958683" y="4185329"/>
            <a:ext cx="672768" cy="626370"/>
          </a:xfrm>
          <a:prstGeom prst="rect">
            <a:avLst/>
          </a:prstGeom>
          <a:noFill/>
          <a:ln>
            <a:noFill/>
          </a:ln>
        </p:spPr>
      </p:pic>
      <p:pic>
        <p:nvPicPr>
          <p:cNvPr id="229" name="Google Shape;229;p20"/>
          <p:cNvPicPr preferRelativeResize="0"/>
          <p:nvPr/>
        </p:nvPicPr>
        <p:blipFill rotWithShape="1">
          <a:blip r:embed="rId3">
            <a:alphaModFix/>
          </a:blip>
          <a:srcRect/>
          <a:stretch/>
        </p:blipFill>
        <p:spPr>
          <a:xfrm>
            <a:off x="6579898" y="4207764"/>
            <a:ext cx="672768" cy="626370"/>
          </a:xfrm>
          <a:prstGeom prst="rect">
            <a:avLst/>
          </a:prstGeom>
          <a:noFill/>
          <a:ln>
            <a:noFill/>
          </a:ln>
        </p:spPr>
      </p:pic>
      <p:pic>
        <p:nvPicPr>
          <p:cNvPr id="230" name="Google Shape;230;p20"/>
          <p:cNvPicPr preferRelativeResize="0"/>
          <p:nvPr/>
        </p:nvPicPr>
        <p:blipFill rotWithShape="1">
          <a:blip r:embed="rId3">
            <a:alphaModFix/>
          </a:blip>
          <a:srcRect/>
          <a:stretch/>
        </p:blipFill>
        <p:spPr>
          <a:xfrm>
            <a:off x="7405066" y="4183094"/>
            <a:ext cx="672768" cy="626370"/>
          </a:xfrm>
          <a:prstGeom prst="rect">
            <a:avLst/>
          </a:prstGeom>
          <a:noFill/>
          <a:ln>
            <a:noFill/>
          </a:ln>
        </p:spPr>
      </p:pic>
      <p:sp>
        <p:nvSpPr>
          <p:cNvPr id="231" name="Google Shape;231;p20"/>
          <p:cNvSpPr txBox="1"/>
          <p:nvPr/>
        </p:nvSpPr>
        <p:spPr>
          <a:xfrm>
            <a:off x="5083940" y="5111984"/>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10 + 4 = 14</a:t>
            </a:r>
            <a:endParaRPr sz="320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2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2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2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2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2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2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2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2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2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3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1"/>
          <p:cNvSpPr txBox="1">
            <a:spLocks noGrp="1"/>
          </p:cNvSpPr>
          <p:nvPr>
            <p:ph type="title"/>
          </p:nvPr>
        </p:nvSpPr>
        <p:spPr>
          <a:xfrm>
            <a:off x="467544" y="-27384"/>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a:solidFill>
                  <a:schemeClr val="dk1"/>
                </a:solidFill>
                <a:latin typeface="Calibri"/>
                <a:ea typeface="Calibri"/>
                <a:cs typeface="Calibri"/>
                <a:sym typeface="Calibri"/>
              </a:rPr>
              <a:t>Using the tiles for calculations</a:t>
            </a:r>
            <a:endParaRPr sz="4400" b="0" i="0" u="none" strike="noStrike" cap="none">
              <a:solidFill>
                <a:schemeClr val="dk1"/>
              </a:solidFill>
              <a:latin typeface="Calibri"/>
              <a:ea typeface="Calibri"/>
              <a:cs typeface="Calibri"/>
              <a:sym typeface="Calibri"/>
            </a:endParaRPr>
          </a:p>
        </p:txBody>
      </p:sp>
      <p:cxnSp>
        <p:nvCxnSpPr>
          <p:cNvPr id="238" name="Google Shape;238;p21"/>
          <p:cNvCxnSpPr/>
          <p:nvPr/>
        </p:nvCxnSpPr>
        <p:spPr>
          <a:xfrm>
            <a:off x="4572000" y="980728"/>
            <a:ext cx="72008" cy="5877272"/>
          </a:xfrm>
          <a:prstGeom prst="straightConnector1">
            <a:avLst/>
          </a:prstGeom>
          <a:noFill/>
          <a:ln w="9525" cap="flat" cmpd="sng">
            <a:solidFill>
              <a:srgbClr val="4A7DBA"/>
            </a:solidFill>
            <a:prstDash val="solid"/>
            <a:round/>
            <a:headEnd type="none" w="sm" len="sm"/>
            <a:tailEnd type="none" w="sm" len="sm"/>
          </a:ln>
        </p:spPr>
      </p:cxnSp>
      <p:cxnSp>
        <p:nvCxnSpPr>
          <p:cNvPr id="239" name="Google Shape;239;p21"/>
          <p:cNvCxnSpPr/>
          <p:nvPr/>
        </p:nvCxnSpPr>
        <p:spPr>
          <a:xfrm>
            <a:off x="0" y="1556792"/>
            <a:ext cx="9144000" cy="0"/>
          </a:xfrm>
          <a:prstGeom prst="straightConnector1">
            <a:avLst/>
          </a:prstGeom>
          <a:noFill/>
          <a:ln w="9525" cap="flat" cmpd="sng">
            <a:solidFill>
              <a:srgbClr val="4A7DBA"/>
            </a:solidFill>
            <a:prstDash val="solid"/>
            <a:round/>
            <a:headEnd type="none" w="sm" len="sm"/>
            <a:tailEnd type="none" w="sm" len="sm"/>
          </a:ln>
        </p:spPr>
      </p:cxnSp>
      <p:sp>
        <p:nvSpPr>
          <p:cNvPr id="240" name="Google Shape;240;p21"/>
          <p:cNvSpPr txBox="1"/>
          <p:nvPr/>
        </p:nvSpPr>
        <p:spPr>
          <a:xfrm>
            <a:off x="323528" y="980728"/>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My Turn</a:t>
            </a:r>
            <a:endParaRPr sz="1800">
              <a:solidFill>
                <a:schemeClr val="dk1"/>
              </a:solidFill>
              <a:latin typeface="Calibri"/>
              <a:ea typeface="Calibri"/>
              <a:cs typeface="Calibri"/>
              <a:sym typeface="Calibri"/>
            </a:endParaRPr>
          </a:p>
        </p:txBody>
      </p:sp>
      <p:sp>
        <p:nvSpPr>
          <p:cNvPr id="241" name="Google Shape;241;p21"/>
          <p:cNvSpPr txBox="1"/>
          <p:nvPr/>
        </p:nvSpPr>
        <p:spPr>
          <a:xfrm>
            <a:off x="4932040" y="1052736"/>
            <a:ext cx="3816424"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1800">
                <a:solidFill>
                  <a:schemeClr val="dk1"/>
                </a:solidFill>
                <a:latin typeface="Calibri"/>
                <a:ea typeface="Calibri"/>
                <a:cs typeface="Calibri"/>
                <a:sym typeface="Calibri"/>
              </a:rPr>
              <a:t>Your Turn</a:t>
            </a:r>
            <a:endParaRPr sz="1800">
              <a:solidFill>
                <a:schemeClr val="dk1"/>
              </a:solidFill>
              <a:latin typeface="Calibri"/>
              <a:ea typeface="Calibri"/>
              <a:cs typeface="Calibri"/>
              <a:sym typeface="Calibri"/>
            </a:endParaRPr>
          </a:p>
        </p:txBody>
      </p:sp>
      <p:sp>
        <p:nvSpPr>
          <p:cNvPr id="242" name="Google Shape;242;p21"/>
          <p:cNvSpPr txBox="1"/>
          <p:nvPr/>
        </p:nvSpPr>
        <p:spPr>
          <a:xfrm>
            <a:off x="611560" y="1772816"/>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a:t>
            </a:r>
            <a:endParaRPr sz="3200">
              <a:solidFill>
                <a:schemeClr val="dk1"/>
              </a:solidFill>
              <a:latin typeface="Calibri"/>
              <a:ea typeface="Calibri"/>
              <a:cs typeface="Calibri"/>
              <a:sym typeface="Calibri"/>
            </a:endParaRPr>
          </a:p>
        </p:txBody>
      </p:sp>
      <p:pic>
        <p:nvPicPr>
          <p:cNvPr id="243" name="Google Shape;243;p21"/>
          <p:cNvPicPr preferRelativeResize="0"/>
          <p:nvPr/>
        </p:nvPicPr>
        <p:blipFill rotWithShape="1">
          <a:blip r:embed="rId3">
            <a:alphaModFix/>
          </a:blip>
          <a:srcRect/>
          <a:stretch/>
        </p:blipFill>
        <p:spPr>
          <a:xfrm>
            <a:off x="632241" y="2553316"/>
            <a:ext cx="672768" cy="626370"/>
          </a:xfrm>
          <a:prstGeom prst="rect">
            <a:avLst/>
          </a:prstGeom>
          <a:noFill/>
          <a:ln>
            <a:noFill/>
          </a:ln>
        </p:spPr>
      </p:pic>
      <p:pic>
        <p:nvPicPr>
          <p:cNvPr id="244" name="Google Shape;244;p21"/>
          <p:cNvPicPr preferRelativeResize="0"/>
          <p:nvPr/>
        </p:nvPicPr>
        <p:blipFill rotWithShape="1">
          <a:blip r:embed="rId3">
            <a:alphaModFix/>
          </a:blip>
          <a:srcRect/>
          <a:stretch/>
        </p:blipFill>
        <p:spPr>
          <a:xfrm>
            <a:off x="2025050" y="2539751"/>
            <a:ext cx="672768" cy="626370"/>
          </a:xfrm>
          <a:prstGeom prst="rect">
            <a:avLst/>
          </a:prstGeom>
          <a:noFill/>
          <a:ln>
            <a:noFill/>
          </a:ln>
        </p:spPr>
      </p:pic>
      <p:pic>
        <p:nvPicPr>
          <p:cNvPr id="245" name="Google Shape;245;p21"/>
          <p:cNvPicPr preferRelativeResize="0"/>
          <p:nvPr/>
        </p:nvPicPr>
        <p:blipFill rotWithShape="1">
          <a:blip r:embed="rId3">
            <a:alphaModFix/>
          </a:blip>
          <a:srcRect/>
          <a:stretch/>
        </p:blipFill>
        <p:spPr>
          <a:xfrm>
            <a:off x="1895356" y="3381889"/>
            <a:ext cx="672768" cy="626370"/>
          </a:xfrm>
          <a:prstGeom prst="rect">
            <a:avLst/>
          </a:prstGeom>
          <a:noFill/>
          <a:ln>
            <a:noFill/>
          </a:ln>
        </p:spPr>
      </p:pic>
      <p:pic>
        <p:nvPicPr>
          <p:cNvPr id="246" name="Google Shape;246;p21"/>
          <p:cNvPicPr preferRelativeResize="0"/>
          <p:nvPr/>
        </p:nvPicPr>
        <p:blipFill rotWithShape="1">
          <a:blip r:embed="rId3">
            <a:alphaModFix/>
          </a:blip>
          <a:srcRect/>
          <a:stretch/>
        </p:blipFill>
        <p:spPr>
          <a:xfrm>
            <a:off x="1120068" y="3739444"/>
            <a:ext cx="672768" cy="626370"/>
          </a:xfrm>
          <a:prstGeom prst="rect">
            <a:avLst/>
          </a:prstGeom>
          <a:noFill/>
          <a:ln>
            <a:noFill/>
          </a:ln>
        </p:spPr>
      </p:pic>
      <p:pic>
        <p:nvPicPr>
          <p:cNvPr id="247" name="Google Shape;247;p21"/>
          <p:cNvPicPr preferRelativeResize="0"/>
          <p:nvPr/>
        </p:nvPicPr>
        <p:blipFill rotWithShape="1">
          <a:blip r:embed="rId3">
            <a:alphaModFix/>
          </a:blip>
          <a:srcRect/>
          <a:stretch/>
        </p:blipFill>
        <p:spPr>
          <a:xfrm>
            <a:off x="27600" y="3717259"/>
            <a:ext cx="672768" cy="626370"/>
          </a:xfrm>
          <a:prstGeom prst="rect">
            <a:avLst/>
          </a:prstGeom>
          <a:noFill/>
          <a:ln>
            <a:noFill/>
          </a:ln>
        </p:spPr>
      </p:pic>
      <p:sp>
        <p:nvSpPr>
          <p:cNvPr id="248" name="Google Shape;248;p21"/>
          <p:cNvSpPr txBox="1"/>
          <p:nvPr/>
        </p:nvSpPr>
        <p:spPr>
          <a:xfrm>
            <a:off x="467544" y="4725144"/>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5 – 3 = 2</a:t>
            </a:r>
            <a:endParaRPr sz="3200">
              <a:solidFill>
                <a:schemeClr val="dk1"/>
              </a:solidFill>
              <a:latin typeface="Calibri"/>
              <a:ea typeface="Calibri"/>
              <a:cs typeface="Calibri"/>
              <a:sym typeface="Calibri"/>
            </a:endParaRPr>
          </a:p>
        </p:txBody>
      </p:sp>
      <p:sp>
        <p:nvSpPr>
          <p:cNvPr id="249" name="Google Shape;249;p21"/>
          <p:cNvSpPr txBox="1"/>
          <p:nvPr/>
        </p:nvSpPr>
        <p:spPr>
          <a:xfrm>
            <a:off x="5004048" y="1788312"/>
            <a:ext cx="3672408" cy="5847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a:solidFill>
                  <a:schemeClr val="dk1"/>
                </a:solidFill>
                <a:latin typeface="Calibri"/>
                <a:ea typeface="Calibri"/>
                <a:cs typeface="Calibri"/>
                <a:sym typeface="Calibri"/>
              </a:rPr>
              <a:t>10 - 6</a:t>
            </a:r>
            <a:endParaRPr sz="3200">
              <a:solidFill>
                <a:schemeClr val="dk1"/>
              </a:solidFill>
              <a:latin typeface="Calibri"/>
              <a:ea typeface="Calibri"/>
              <a:cs typeface="Calibri"/>
              <a:sym typeface="Calibri"/>
            </a:endParaRPr>
          </a:p>
        </p:txBody>
      </p:sp>
      <p:pic>
        <p:nvPicPr>
          <p:cNvPr id="250" name="Google Shape;250;p21"/>
          <p:cNvPicPr preferRelativeResize="0"/>
          <p:nvPr/>
        </p:nvPicPr>
        <p:blipFill rotWithShape="1">
          <a:blip r:embed="rId3">
            <a:alphaModFix/>
          </a:blip>
          <a:srcRect/>
          <a:stretch/>
        </p:blipFill>
        <p:spPr>
          <a:xfrm>
            <a:off x="4932040" y="2562176"/>
            <a:ext cx="672768" cy="626370"/>
          </a:xfrm>
          <a:prstGeom prst="rect">
            <a:avLst/>
          </a:prstGeom>
          <a:noFill/>
          <a:ln>
            <a:noFill/>
          </a:ln>
        </p:spPr>
      </p:pic>
      <p:pic>
        <p:nvPicPr>
          <p:cNvPr id="251" name="Google Shape;251;p21"/>
          <p:cNvPicPr preferRelativeResize="0"/>
          <p:nvPr/>
        </p:nvPicPr>
        <p:blipFill rotWithShape="1">
          <a:blip r:embed="rId3">
            <a:alphaModFix/>
          </a:blip>
          <a:srcRect/>
          <a:stretch/>
        </p:blipFill>
        <p:spPr>
          <a:xfrm>
            <a:off x="5724128" y="2562176"/>
            <a:ext cx="672768" cy="626370"/>
          </a:xfrm>
          <a:prstGeom prst="rect">
            <a:avLst/>
          </a:prstGeom>
          <a:noFill/>
          <a:ln>
            <a:noFill/>
          </a:ln>
        </p:spPr>
      </p:pic>
      <p:pic>
        <p:nvPicPr>
          <p:cNvPr id="252" name="Google Shape;252;p21"/>
          <p:cNvPicPr preferRelativeResize="0"/>
          <p:nvPr/>
        </p:nvPicPr>
        <p:blipFill rotWithShape="1">
          <a:blip r:embed="rId3">
            <a:alphaModFix/>
          </a:blip>
          <a:srcRect/>
          <a:stretch/>
        </p:blipFill>
        <p:spPr>
          <a:xfrm>
            <a:off x="6566066" y="2561669"/>
            <a:ext cx="672768" cy="626370"/>
          </a:xfrm>
          <a:prstGeom prst="rect">
            <a:avLst/>
          </a:prstGeom>
          <a:noFill/>
          <a:ln>
            <a:noFill/>
          </a:ln>
        </p:spPr>
      </p:pic>
      <p:pic>
        <p:nvPicPr>
          <p:cNvPr id="253" name="Google Shape;253;p21"/>
          <p:cNvPicPr preferRelativeResize="0"/>
          <p:nvPr/>
        </p:nvPicPr>
        <p:blipFill rotWithShape="1">
          <a:blip r:embed="rId3">
            <a:alphaModFix/>
          </a:blip>
          <a:srcRect/>
          <a:stretch/>
        </p:blipFill>
        <p:spPr>
          <a:xfrm>
            <a:off x="8244408" y="2539751"/>
            <a:ext cx="672768" cy="626370"/>
          </a:xfrm>
          <a:prstGeom prst="rect">
            <a:avLst/>
          </a:prstGeom>
          <a:noFill/>
          <a:ln>
            <a:noFill/>
          </a:ln>
        </p:spPr>
      </p:pic>
      <p:pic>
        <p:nvPicPr>
          <p:cNvPr id="254" name="Google Shape;254;p21"/>
          <p:cNvPicPr preferRelativeResize="0"/>
          <p:nvPr/>
        </p:nvPicPr>
        <p:blipFill rotWithShape="1">
          <a:blip r:embed="rId3">
            <a:alphaModFix/>
          </a:blip>
          <a:srcRect/>
          <a:stretch/>
        </p:blipFill>
        <p:spPr>
          <a:xfrm>
            <a:off x="7384280" y="2562176"/>
            <a:ext cx="672768" cy="626370"/>
          </a:xfrm>
          <a:prstGeom prst="rect">
            <a:avLst/>
          </a:prstGeom>
          <a:noFill/>
          <a:ln>
            <a:noFill/>
          </a:ln>
        </p:spPr>
      </p:pic>
      <p:pic>
        <p:nvPicPr>
          <p:cNvPr id="255" name="Google Shape;255;p21"/>
          <p:cNvPicPr preferRelativeResize="0"/>
          <p:nvPr/>
        </p:nvPicPr>
        <p:blipFill rotWithShape="1">
          <a:blip r:embed="rId3">
            <a:alphaModFix/>
          </a:blip>
          <a:srcRect/>
          <a:stretch/>
        </p:blipFill>
        <p:spPr>
          <a:xfrm>
            <a:off x="5724128" y="3381889"/>
            <a:ext cx="672768" cy="626370"/>
          </a:xfrm>
          <a:prstGeom prst="rect">
            <a:avLst/>
          </a:prstGeom>
          <a:noFill/>
          <a:ln>
            <a:noFill/>
          </a:ln>
        </p:spPr>
      </p:pic>
      <p:pic>
        <p:nvPicPr>
          <p:cNvPr id="256" name="Google Shape;256;p21"/>
          <p:cNvPicPr preferRelativeResize="0"/>
          <p:nvPr/>
        </p:nvPicPr>
        <p:blipFill rotWithShape="1">
          <a:blip r:embed="rId3">
            <a:alphaModFix/>
          </a:blip>
          <a:srcRect/>
          <a:stretch/>
        </p:blipFill>
        <p:spPr>
          <a:xfrm>
            <a:off x="4932040" y="3381889"/>
            <a:ext cx="672768" cy="626370"/>
          </a:xfrm>
          <a:prstGeom prst="rect">
            <a:avLst/>
          </a:prstGeom>
          <a:noFill/>
          <a:ln>
            <a:noFill/>
          </a:ln>
        </p:spPr>
      </p:pic>
      <p:pic>
        <p:nvPicPr>
          <p:cNvPr id="257" name="Google Shape;257;p21"/>
          <p:cNvPicPr preferRelativeResize="0"/>
          <p:nvPr/>
        </p:nvPicPr>
        <p:blipFill rotWithShape="1">
          <a:blip r:embed="rId3">
            <a:alphaModFix/>
          </a:blip>
          <a:srcRect/>
          <a:stretch/>
        </p:blipFill>
        <p:spPr>
          <a:xfrm>
            <a:off x="6553255" y="3404324"/>
            <a:ext cx="672768" cy="626370"/>
          </a:xfrm>
          <a:prstGeom prst="rect">
            <a:avLst/>
          </a:prstGeom>
          <a:noFill/>
          <a:ln>
            <a:noFill/>
          </a:ln>
        </p:spPr>
      </p:pic>
      <p:pic>
        <p:nvPicPr>
          <p:cNvPr id="258" name="Google Shape;258;p21"/>
          <p:cNvPicPr preferRelativeResize="0"/>
          <p:nvPr/>
        </p:nvPicPr>
        <p:blipFill rotWithShape="1">
          <a:blip r:embed="rId3">
            <a:alphaModFix/>
          </a:blip>
          <a:srcRect/>
          <a:stretch/>
        </p:blipFill>
        <p:spPr>
          <a:xfrm>
            <a:off x="7378423" y="3379654"/>
            <a:ext cx="672768" cy="626370"/>
          </a:xfrm>
          <a:prstGeom prst="rect">
            <a:avLst/>
          </a:prstGeom>
          <a:noFill/>
          <a:ln>
            <a:noFill/>
          </a:ln>
        </p:spPr>
      </p:pic>
      <p:pic>
        <p:nvPicPr>
          <p:cNvPr id="259" name="Google Shape;259;p21"/>
          <p:cNvPicPr preferRelativeResize="0"/>
          <p:nvPr/>
        </p:nvPicPr>
        <p:blipFill rotWithShape="1">
          <a:blip r:embed="rId3">
            <a:alphaModFix/>
          </a:blip>
          <a:srcRect/>
          <a:stretch/>
        </p:blipFill>
        <p:spPr>
          <a:xfrm>
            <a:off x="8203591" y="3354984"/>
            <a:ext cx="672768" cy="626370"/>
          </a:xfrm>
          <a:prstGeom prst="rect">
            <a:avLst/>
          </a:prstGeom>
          <a:noFill/>
          <a:ln>
            <a:noFill/>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44"/>
                                        </p:tgtEl>
                                      </p:cBhvr>
                                    </p:animEffect>
                                    <p:set>
                                      <p:cBhvr>
                                        <p:cTn id="7" dur="1" fill="hold">
                                          <p:stCondLst>
                                            <p:cond delay="500"/>
                                          </p:stCondLst>
                                        </p:cTn>
                                        <p:tgtEl>
                                          <p:spTgt spid="24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245"/>
                                        </p:tgtEl>
                                      </p:cBhvr>
                                    </p:animEffect>
                                    <p:set>
                                      <p:cBhvr>
                                        <p:cTn id="10" dur="1" fill="hold">
                                          <p:stCondLst>
                                            <p:cond delay="500"/>
                                          </p:stCondLst>
                                        </p:cTn>
                                        <p:tgtEl>
                                          <p:spTgt spid="245"/>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246"/>
                                        </p:tgtEl>
                                      </p:cBhvr>
                                    </p:animEffect>
                                    <p:set>
                                      <p:cBhvr>
                                        <p:cTn id="13" dur="1" fill="hold">
                                          <p:stCondLst>
                                            <p:cond delay="500"/>
                                          </p:stCondLst>
                                        </p:cTn>
                                        <p:tgtEl>
                                          <p:spTgt spid="24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4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4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50"/>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51"/>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52"/>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53"/>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54"/>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55"/>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256"/>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257"/>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258"/>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2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830</Words>
  <Application>Microsoft Macintosh PowerPoint</Application>
  <PresentationFormat>On-screen Show (4:3)</PresentationFormat>
  <Paragraphs>128</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Using positive and negative tiles to represent adding negative numbers</vt:lpstr>
      <vt:lpstr>Introducing zero pairs</vt:lpstr>
      <vt:lpstr>5 minute task</vt:lpstr>
      <vt:lpstr>Introducing the equal sign</vt:lpstr>
      <vt:lpstr>Introducing the equal sign</vt:lpstr>
      <vt:lpstr>Introducing the equal sign</vt:lpstr>
      <vt:lpstr>Your turn – 5 minutes</vt:lpstr>
      <vt:lpstr>Using the tiles for calculations</vt:lpstr>
      <vt:lpstr>Using the tiles for calculations</vt:lpstr>
      <vt:lpstr>Using the tiles for calculations</vt:lpstr>
      <vt:lpstr>Using the tiles for calculations</vt:lpstr>
      <vt:lpstr>Using the tiles for calculations</vt:lpstr>
      <vt:lpstr>Using the tiles for calculations</vt:lpstr>
      <vt:lpstr>Using the tiles for calculations</vt:lpstr>
      <vt:lpstr>Using the tiles for calculations</vt:lpstr>
      <vt:lpstr>Assessment on whiteboards You must also show me using the algebra tiles</vt:lpstr>
      <vt:lpstr>Assessment on whiteboards You must also use the algebra tiles</vt:lpstr>
      <vt:lpstr>Assessment on whiteboards You must also use the algebra tiles</vt:lpstr>
      <vt:lpstr>Assessment on whiteboards You must also use the algebra tiles</vt:lpstr>
      <vt:lpstr>Assessment on whiteboards You must also use the algebra tiles</vt:lpstr>
      <vt:lpstr>Assessment on whiteboards You must also use the algebra tiles</vt:lpstr>
      <vt:lpstr>Assessment on whiteboards You must also use the algebra tiles</vt:lpstr>
      <vt:lpstr>Assessment on whiteboards You must also use the algebra tiles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algebra tiles in maths</dc:title>
  <cp:lastModifiedBy>Luke Pearce</cp:lastModifiedBy>
  <cp:revision>5</cp:revision>
  <dcterms:modified xsi:type="dcterms:W3CDTF">2018-12-31T15:57:14Z</dcterms:modified>
</cp:coreProperties>
</file>