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306" r:id="rId3"/>
    <p:sldId id="257" r:id="rId4"/>
    <p:sldId id="337" r:id="rId5"/>
    <p:sldId id="338" r:id="rId6"/>
    <p:sldId id="286" r:id="rId7"/>
    <p:sldId id="319" r:id="rId8"/>
    <p:sldId id="320" r:id="rId9"/>
    <p:sldId id="321" r:id="rId10"/>
    <p:sldId id="263" r:id="rId11"/>
    <p:sldId id="313" r:id="rId12"/>
    <p:sldId id="307" r:id="rId13"/>
    <p:sldId id="318" r:id="rId14"/>
    <p:sldId id="316" r:id="rId15"/>
    <p:sldId id="317" r:id="rId16"/>
    <p:sldId id="314" r:id="rId17"/>
    <p:sldId id="308" r:id="rId18"/>
    <p:sldId id="339" r:id="rId19"/>
    <p:sldId id="256" r:id="rId20"/>
    <p:sldId id="296" r:id="rId21"/>
    <p:sldId id="268" r:id="rId22"/>
    <p:sldId id="269" r:id="rId23"/>
    <p:sldId id="334" r:id="rId24"/>
    <p:sldId id="267" r:id="rId25"/>
    <p:sldId id="333" r:id="rId26"/>
    <p:sldId id="279" r:id="rId27"/>
    <p:sldId id="335" r:id="rId28"/>
    <p:sldId id="315" r:id="rId29"/>
    <p:sldId id="311" r:id="rId30"/>
    <p:sldId id="323" r:id="rId31"/>
    <p:sldId id="322" r:id="rId32"/>
    <p:sldId id="336" r:id="rId33"/>
    <p:sldId id="324" r:id="rId34"/>
    <p:sldId id="325" r:id="rId35"/>
    <p:sldId id="327" r:id="rId36"/>
    <p:sldId id="331" r:id="rId37"/>
    <p:sldId id="332" r:id="rId38"/>
    <p:sldId id="271" r:id="rId39"/>
    <p:sldId id="272" r:id="rId40"/>
    <p:sldId id="273" r:id="rId41"/>
    <p:sldId id="329" r:id="rId42"/>
    <p:sldId id="280" r:id="rId43"/>
    <p:sldId id="326" r:id="rId44"/>
    <p:sldId id="330" r:id="rId45"/>
    <p:sldId id="299" r:id="rId46"/>
    <p:sldId id="30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27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0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21.08.18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1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Welcome to Bowie</a:t>
            </a:r>
          </a:p>
        </p:txBody>
      </p:sp>
    </p:spTree>
    <p:extLst>
      <p:ext uri="{BB962C8B-B14F-4D97-AF65-F5344CB8AC3E}">
        <p14:creationId xmlns:p14="http://schemas.microsoft.com/office/powerpoint/2010/main" val="4137655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457200"/>
            <a:ext cx="8153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Routine - Exit:</a:t>
            </a:r>
            <a:endParaRPr lang="en-GB" sz="5000" b="1" dirty="0">
              <a:latin typeface="Gill Sans MT" panose="020B0502020104020203" pitchFamily="34" charset="0"/>
            </a:endParaRP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Stand behind your chairs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Organise Mini whiteboards and pens neatly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Check you haven’t left anything on the table or floor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Wait patiently</a:t>
            </a:r>
            <a:endParaRPr lang="en-GB" sz="5000" dirty="0">
              <a:latin typeface="Gill Sans MT" panose="020B05020201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slide of day 1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946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2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1609088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302359"/>
            <a:ext cx="8153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2 - Quiz on mini-whiteboards:</a:t>
            </a:r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When should you hold up your mini-whiteboard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are my 3 expectations?</a:t>
            </a:r>
          </a:p>
          <a:p>
            <a:pPr algn="ctr"/>
            <a:r>
              <a:rPr lang="en-GB" sz="5000" dirty="0">
                <a:latin typeface="Gill Sans MT" panose="020B0502020104020203" pitchFamily="34" charset="0"/>
              </a:rPr>
              <a:t>• What should you do when you enter the room?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588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123188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2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MOTW</a:t>
            </a:r>
          </a:p>
        </p:txBody>
      </p:sp>
    </p:spTree>
    <p:extLst>
      <p:ext uri="{BB962C8B-B14F-4D97-AF65-F5344CB8AC3E}">
        <p14:creationId xmlns:p14="http://schemas.microsoft.com/office/powerpoint/2010/main" val="388070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762000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Praise:</a:t>
            </a:r>
            <a:endParaRPr lang="en-GB" sz="6000" b="1" dirty="0">
              <a:latin typeface="Gill Sans MT" panose="020B0502020104020203" pitchFamily="34" charset="0"/>
            </a:endParaRP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“Praise, like gold and diamonds, owes its values only to its scarcity” ~ Samuel Johnson</a:t>
            </a:r>
            <a:endParaRPr lang="en-GB" sz="6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06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914400"/>
            <a:ext cx="81534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Praise:</a:t>
            </a:r>
            <a:endParaRPr lang="en-GB" sz="6000" b="1" dirty="0">
              <a:latin typeface="Gill Sans MT" panose="020B0502020104020203" pitchFamily="34" charset="0"/>
            </a:endParaRP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Verbal</a:t>
            </a:r>
            <a:endParaRPr lang="en-GB" sz="6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Mathematician of the Week (MOTW)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Suggestion forms</a:t>
            </a:r>
            <a:endParaRPr lang="en-GB" sz="6000" dirty="0">
              <a:latin typeface="Gill Sans MT" panose="020B05020201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6488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slide of day 2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97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3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202448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378559"/>
            <a:ext cx="81534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3 -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</a:t>
            </a:r>
            <a:r>
              <a:rPr lang="en-GB" sz="5000" dirty="0">
                <a:latin typeface="Gill Sans MT" panose="020B0502020104020203" pitchFamily="34" charset="0"/>
              </a:rPr>
              <a:t>What </a:t>
            </a:r>
            <a:r>
              <a:rPr lang="en-GB" sz="5000" dirty="0" smtClean="0">
                <a:latin typeface="Gill Sans MT" panose="020B0502020104020203" pitchFamily="34" charset="0"/>
              </a:rPr>
              <a:t>is the name of my biggest form of praise?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are my 3 expectations?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should you do at the end of the lesson?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93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378559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3 -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</a:t>
            </a:r>
            <a:r>
              <a:rPr lang="en-GB" sz="5000" dirty="0">
                <a:latin typeface="Gill Sans MT" panose="020B0502020104020203" pitchFamily="34" charset="0"/>
              </a:rPr>
              <a:t>What </a:t>
            </a:r>
            <a:r>
              <a:rPr lang="en-GB" sz="5000" dirty="0" smtClean="0">
                <a:latin typeface="Gill Sans MT" panose="020B0502020104020203" pitchFamily="34" charset="0"/>
              </a:rPr>
              <a:t>should you do if you think someone in the class has done something great?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92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868263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3</a:t>
            </a: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Asking </a:t>
            </a: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756405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533400"/>
            <a:ext cx="8153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Routine – Entry</a:t>
            </a:r>
            <a:endParaRPr lang="en-GB" sz="5000" b="1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algn="ctr"/>
            <a:endParaRPr lang="en-GB" sz="20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• Don’t wait outside</a:t>
            </a:r>
          </a:p>
          <a:p>
            <a:pPr algn="ctr"/>
            <a:r>
              <a:rPr lang="en-GB" sz="50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• Sit down at your place </a:t>
            </a:r>
          </a:p>
          <a:p>
            <a:pPr algn="ctr"/>
            <a:r>
              <a:rPr lang="en-GB" sz="50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• Take out your books and your pencil case</a:t>
            </a:r>
            <a:endParaRPr lang="en-GB" sz="50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• </a:t>
            </a:r>
            <a:r>
              <a:rPr lang="en-GB" sz="5000" b="1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Continue the work from the previous lesson</a:t>
            </a:r>
            <a:endParaRPr lang="en-GB" sz="5000" b="1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936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0381" y="381000"/>
            <a:ext cx="75438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Just do it!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If anyone in this room says anything you don’t understand, you must ask for further explanation.</a:t>
            </a:r>
            <a:endParaRPr lang="en-GB" sz="6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7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762000"/>
            <a:ext cx="75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Raise your Hand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So that I can decide who speaks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• It shows that your question is important</a:t>
            </a:r>
            <a:endParaRPr lang="en-GB" sz="6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86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290691"/>
            <a:ext cx="8915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atin typeface="Gill Sans MT" panose="020B0502020104020203" pitchFamily="34" charset="0"/>
              </a:rPr>
              <a:t>Trivial Questions</a:t>
            </a:r>
            <a:endParaRPr lang="en-GB" sz="4800" b="1" dirty="0">
              <a:latin typeface="Gill Sans MT" panose="020B0502020104020203" pitchFamily="34" charset="0"/>
            </a:endParaRPr>
          </a:p>
          <a:p>
            <a:pPr algn="ctr"/>
            <a:endParaRPr lang="en-GB" sz="2400" dirty="0">
              <a:latin typeface="Gill Sans MT" panose="020B0502020104020203" pitchFamily="34" charset="0"/>
            </a:endParaRP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“Should I write in pen or pencil?”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“Can I write on the worksheet?”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</a:t>
            </a:r>
            <a:r>
              <a:rPr lang="en-GB" sz="4800" dirty="0">
                <a:latin typeface="Gill Sans MT" panose="020B0502020104020203" pitchFamily="34" charset="0"/>
              </a:rPr>
              <a:t>Shall I write the date</a:t>
            </a:r>
            <a:r>
              <a:rPr lang="en-GB" sz="4800" dirty="0" smtClean="0">
                <a:latin typeface="Gill Sans MT" panose="020B0502020104020203" pitchFamily="34" charset="0"/>
              </a:rPr>
              <a:t>?”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“Must I copy the question?”</a:t>
            </a:r>
          </a:p>
          <a:p>
            <a:pPr algn="ctr"/>
            <a:endParaRPr lang="en-GB" sz="36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“Should I write this down?”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“Do I need to show my method”</a:t>
            </a:r>
            <a:endParaRPr lang="en-GB" sz="4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213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381000"/>
            <a:ext cx="8915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atin typeface="Gill Sans MT" panose="020B0502020104020203" pitchFamily="34" charset="0"/>
              </a:rPr>
              <a:t>Trivial Questions</a:t>
            </a:r>
            <a:endParaRPr lang="en-GB" sz="4800" b="1" dirty="0">
              <a:latin typeface="Gill Sans MT" panose="020B0502020104020203" pitchFamily="34" charset="0"/>
            </a:endParaRPr>
          </a:p>
          <a:p>
            <a:pPr algn="ctr"/>
            <a:endParaRPr lang="en-GB" sz="2400" dirty="0">
              <a:latin typeface="Gill Sans MT" panose="020B0502020104020203" pitchFamily="34" charset="0"/>
            </a:endParaRP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I am happy for you to make personal decisions on exactly how you use materials.</a:t>
            </a:r>
          </a:p>
          <a:p>
            <a:pPr algn="ctr"/>
            <a:endParaRPr lang="en-GB" sz="36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But</a:t>
            </a:r>
            <a:r>
              <a:rPr lang="mr-IN" sz="4800" dirty="0" smtClean="0">
                <a:latin typeface="Gill Sans MT" panose="020B0502020104020203" pitchFamily="34" charset="0"/>
              </a:rPr>
              <a:t>…</a:t>
            </a:r>
            <a:r>
              <a:rPr lang="en-GB" sz="4800" dirty="0" smtClean="0">
                <a:latin typeface="Gill Sans MT" panose="020B0502020104020203" pitchFamily="34" charset="0"/>
              </a:rPr>
              <a:t> you must write down all class notes, and you must always show the method you used.</a:t>
            </a:r>
            <a:endParaRPr lang="en-GB" sz="4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69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691545"/>
            <a:ext cx="84582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 smtClean="0">
                <a:latin typeface="Gill Sans MT" panose="020B0502020104020203" pitchFamily="34" charset="0"/>
              </a:rPr>
              <a:t>Individual or Class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I have just started presenting an example.</a:t>
            </a: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James raises his hand, waits politely until I signal, then asks “Can I have an extension on my homework?”</a:t>
            </a:r>
          </a:p>
          <a:p>
            <a:pPr algn="ctr"/>
            <a:endParaRPr lang="en-GB" sz="3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Problem?</a:t>
            </a:r>
            <a:endParaRPr lang="en-GB" sz="45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79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691545"/>
            <a:ext cx="845820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 smtClean="0">
                <a:latin typeface="Gill Sans MT" panose="020B0502020104020203" pitchFamily="34" charset="0"/>
              </a:rPr>
              <a:t>Individual or Class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If you want to ask a question when the whole class is listening, stop and think:</a:t>
            </a: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Is this an individual problem?</a:t>
            </a: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If so, wait until the class is working independently / in groups to ask it.</a:t>
            </a:r>
            <a:endParaRPr lang="en-GB" sz="45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05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693777"/>
            <a:ext cx="8458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 smtClean="0">
                <a:latin typeface="Gill Sans MT" panose="020B0502020104020203" pitchFamily="34" charset="0"/>
              </a:rPr>
              <a:t>Help me to help you…</a:t>
            </a:r>
            <a:endParaRPr lang="en-GB" sz="4500" b="1" dirty="0">
              <a:latin typeface="Gill Sans MT" panose="020B0502020104020203" pitchFamily="34" charset="0"/>
            </a:endParaRP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“Why have you written 7 there?”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“I </a:t>
            </a:r>
            <a:r>
              <a:rPr lang="en-GB" sz="4500" dirty="0">
                <a:latin typeface="Gill Sans MT" panose="020B0502020104020203" pitchFamily="34" charset="0"/>
              </a:rPr>
              <a:t>don’t understand”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“I don’t see how that equation relates to the problem”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“I’m not sure what to do next”</a:t>
            </a:r>
            <a:endParaRPr lang="en-GB" sz="45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51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149215"/>
            <a:ext cx="8458200" cy="663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 smtClean="0">
                <a:latin typeface="Gill Sans MT" panose="020B0502020104020203" pitchFamily="34" charset="0"/>
              </a:rPr>
              <a:t>Help me to help you…</a:t>
            </a:r>
            <a:endParaRPr lang="en-GB" sz="4500" b="1" dirty="0">
              <a:latin typeface="Gill Sans MT" panose="020B0502020104020203" pitchFamily="34" charset="0"/>
            </a:endParaRP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Try to make your questions as specific as possible.</a:t>
            </a: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Tell me exactly which step you don’t understand.</a:t>
            </a:r>
          </a:p>
          <a:p>
            <a:pPr algn="ctr"/>
            <a:r>
              <a:rPr lang="en-GB" sz="4500" dirty="0" smtClean="0">
                <a:latin typeface="Gill Sans MT" panose="020B0502020104020203" pitchFamily="34" charset="0"/>
              </a:rPr>
              <a:t>Stop me as soon as you don’t understand a step, or you may get lost and not understand following steps.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slide of day 3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61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4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3388451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228600"/>
            <a:ext cx="81534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4 -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</a:t>
            </a:r>
            <a:r>
              <a:rPr lang="en-GB" sz="4800" dirty="0" smtClean="0">
                <a:latin typeface="Gill Sans MT" panose="020B0502020104020203" pitchFamily="34" charset="0"/>
              </a:rPr>
              <a:t>List the different group sizes that you should stay in.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• What should you do at the start of a lesson?</a:t>
            </a:r>
          </a:p>
          <a:p>
            <a:pPr algn="ctr"/>
            <a:r>
              <a:rPr lang="en-GB" sz="4800" dirty="0" smtClean="0">
                <a:latin typeface="Gill Sans MT" panose="020B0502020104020203" pitchFamily="34" charset="0"/>
              </a:rPr>
              <a:t>• How do you decide when is the best time to ask a question?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6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914400"/>
            <a:ext cx="815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0" b="1" dirty="0" smtClean="0">
                <a:latin typeface="Gill Sans MT" panose="020B0502020104020203" pitchFamily="34" charset="0"/>
              </a:rPr>
              <a:t>My Expectations</a:t>
            </a:r>
            <a:r>
              <a:rPr lang="en-GB" sz="7000" b="1" dirty="0">
                <a:latin typeface="Gill Sans MT" panose="020B0502020104020203" pitchFamily="34" charset="0"/>
              </a:rPr>
              <a:t>: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Show </a:t>
            </a:r>
            <a:r>
              <a:rPr lang="en-GB" sz="6000" b="1" dirty="0">
                <a:latin typeface="Gill Sans MT" panose="020B0502020104020203" pitchFamily="34" charset="0"/>
              </a:rPr>
              <a:t>desire to learn</a:t>
            </a:r>
          </a:p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I </a:t>
            </a:r>
            <a:r>
              <a:rPr lang="en-GB" sz="6000" b="1" dirty="0">
                <a:latin typeface="Gill Sans MT" panose="020B0502020104020203" pitchFamily="34" charset="0"/>
              </a:rPr>
              <a:t>decide who speaks</a:t>
            </a:r>
          </a:p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Stay </a:t>
            </a:r>
            <a:r>
              <a:rPr lang="en-GB" sz="6000" b="1" dirty="0">
                <a:latin typeface="Gill Sans MT" panose="020B0502020104020203" pitchFamily="34" charset="0"/>
              </a:rPr>
              <a:t>in your </a:t>
            </a:r>
            <a:r>
              <a:rPr lang="en-GB" sz="6000" b="1" dirty="0" smtClean="0">
                <a:latin typeface="Gill Sans MT" panose="020B0502020104020203" pitchFamily="34" charset="0"/>
              </a:rPr>
              <a:t>groups</a:t>
            </a:r>
          </a:p>
        </p:txBody>
      </p:sp>
    </p:spTree>
    <p:extLst>
      <p:ext uri="{BB962C8B-B14F-4D97-AF65-F5344CB8AC3E}">
        <p14:creationId xmlns:p14="http://schemas.microsoft.com/office/powerpoint/2010/main" val="57449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</a:t>
            </a:r>
            <a:r>
              <a:rPr lang="en-GB" sz="8800" dirty="0">
                <a:latin typeface="Gill Sans MT" panose="020B0502020104020203" pitchFamily="34" charset="0"/>
              </a:rPr>
              <a:t>5</a:t>
            </a:r>
            <a:endParaRPr lang="en-GB" sz="8800" dirty="0" smtClean="0">
              <a:latin typeface="Gill Sans MT" panose="020B0502020104020203" pitchFamily="34" charset="0"/>
            </a:endParaRP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349161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228600"/>
            <a:ext cx="81534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5 -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List my 3 expectations.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Write down two trivial questions.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should you do at the end of the lesson?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228600"/>
            <a:ext cx="8153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5 -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Write down two specific questions.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When should you let me know if you don’t understand a step?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slide of day 5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11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7</a:t>
            </a: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27765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228600"/>
            <a:ext cx="8153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7 -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Write down two good questions and two bad questions.</a:t>
            </a:r>
          </a:p>
          <a:p>
            <a:pPr algn="ctr"/>
            <a:r>
              <a:rPr lang="en-GB" sz="5000">
                <a:latin typeface="Gill Sans MT" panose="020B0502020104020203" pitchFamily="34" charset="0"/>
              </a:rPr>
              <a:t>•</a:t>
            </a:r>
            <a:r>
              <a:rPr lang="en-GB" sz="5000" smtClean="0">
                <a:latin typeface="Gill Sans MT" panose="020B0502020104020203" pitchFamily="34" charset="0"/>
              </a:rPr>
              <a:t>What </a:t>
            </a:r>
            <a:r>
              <a:rPr lang="en-GB" sz="5000" dirty="0">
                <a:latin typeface="Gill Sans MT" panose="020B0502020104020203" pitchFamily="34" charset="0"/>
              </a:rPr>
              <a:t>should you do at the start of the lesson</a:t>
            </a:r>
            <a:r>
              <a:rPr lang="en-GB" sz="5000" dirty="0" smtClean="0">
                <a:latin typeface="Gill Sans MT" panose="020B0502020104020203" pitchFamily="34" charset="0"/>
              </a:rPr>
              <a:t>?</a:t>
            </a:r>
            <a:endParaRPr lang="en-GB" sz="5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05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152400"/>
            <a:ext cx="81534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7 -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How can you suggest that someone deserves extra praise?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Why should you raise your hand to ask a question?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2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slide of day 6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843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838200"/>
            <a:ext cx="8153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Day 10</a:t>
            </a:r>
          </a:p>
          <a:p>
            <a:pPr algn="ctr"/>
            <a:endParaRPr lang="en-GB" sz="4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3890234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228600"/>
            <a:ext cx="815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Day </a:t>
            </a:r>
            <a:r>
              <a:rPr lang="en-GB" sz="5000" b="1" dirty="0" smtClean="0">
                <a:latin typeface="Gill Sans MT" panose="020B0502020104020203" pitchFamily="34" charset="0"/>
              </a:rPr>
              <a:t>10 </a:t>
            </a:r>
            <a:r>
              <a:rPr lang="en-GB" sz="5000" b="1" dirty="0" smtClean="0">
                <a:latin typeface="Gill Sans MT" panose="020B0502020104020203" pitchFamily="34" charset="0"/>
              </a:rPr>
              <a:t>- Quiz on mini-whiteboards: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Insert questions here to tackle any misconceptions that have arisen about your rules.</a:t>
            </a:r>
          </a:p>
        </p:txBody>
      </p:sp>
    </p:spTree>
    <p:extLst>
      <p:ext uri="{BB962C8B-B14F-4D97-AF65-F5344CB8AC3E}">
        <p14:creationId xmlns:p14="http://schemas.microsoft.com/office/powerpoint/2010/main" val="22444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2515850"/>
            <a:ext cx="815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Homework</a:t>
            </a:r>
          </a:p>
        </p:txBody>
      </p:sp>
    </p:spTree>
    <p:extLst>
      <p:ext uri="{BB962C8B-B14F-4D97-AF65-F5344CB8AC3E}">
        <p14:creationId xmlns:p14="http://schemas.microsoft.com/office/powerpoint/2010/main" val="1793431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381000"/>
            <a:ext cx="8153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Gill Sans MT" panose="020B0502020104020203" pitchFamily="34" charset="0"/>
              </a:rPr>
              <a:t>Homework – </a:t>
            </a:r>
            <a:r>
              <a:rPr lang="en-GB" sz="3000" b="1" dirty="0" smtClean="0">
                <a:latin typeface="Gill Sans MT" panose="020B0502020104020203" pitchFamily="34" charset="0"/>
              </a:rPr>
              <a:t>Your Expectations</a:t>
            </a:r>
            <a:endParaRPr lang="en-GB" sz="3000" b="1" dirty="0">
              <a:latin typeface="Gill Sans MT" panose="020B0502020104020203" pitchFamily="34" charset="0"/>
            </a:endParaRP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•If </a:t>
            </a:r>
            <a:r>
              <a:rPr lang="en-GB" sz="3000" dirty="0">
                <a:latin typeface="Gill Sans MT" panose="020B0502020104020203" pitchFamily="34" charset="0"/>
              </a:rPr>
              <a:t>you find a piece of homework I set too hard, you can expect me to help you with it outside of lessons</a:t>
            </a:r>
            <a:r>
              <a:rPr lang="en-GB" sz="3000" dirty="0" smtClean="0">
                <a:latin typeface="Gill Sans MT" panose="020B0502020104020203" pitchFamily="34" charset="0"/>
              </a:rPr>
              <a:t>.</a:t>
            </a: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•I’ll </a:t>
            </a:r>
            <a:r>
              <a:rPr lang="en-GB" sz="3000" dirty="0">
                <a:latin typeface="Gill Sans MT" panose="020B0502020104020203" pitchFamily="34" charset="0"/>
              </a:rPr>
              <a:t>be </a:t>
            </a:r>
            <a:r>
              <a:rPr lang="en-GB" sz="3000" dirty="0" smtClean="0">
                <a:latin typeface="Gill Sans MT" panose="020B0502020104020203" pitchFamily="34" charset="0"/>
              </a:rPr>
              <a:t>in the café the </a:t>
            </a:r>
            <a:r>
              <a:rPr lang="en-GB" sz="3000" dirty="0">
                <a:latin typeface="Gill Sans MT" panose="020B0502020104020203" pitchFamily="34" charset="0"/>
              </a:rPr>
              <a:t>start and end of school every </a:t>
            </a:r>
            <a:r>
              <a:rPr lang="en-GB" sz="3000" dirty="0" smtClean="0">
                <a:latin typeface="Gill Sans MT" panose="020B0502020104020203" pitchFamily="34" charset="0"/>
              </a:rPr>
              <a:t>day, and at lunch. </a:t>
            </a:r>
            <a:r>
              <a:rPr lang="en-GB" sz="3000" dirty="0">
                <a:latin typeface="Gill Sans MT" panose="020B0502020104020203" pitchFamily="34" charset="0"/>
              </a:rPr>
              <a:t>I’m happy to help you with homework at these </a:t>
            </a:r>
            <a:r>
              <a:rPr lang="en-GB" sz="3000" dirty="0" smtClean="0">
                <a:latin typeface="Gill Sans MT" panose="020B0502020104020203" pitchFamily="34" charset="0"/>
              </a:rPr>
              <a:t>times. I’ll </a:t>
            </a:r>
            <a:r>
              <a:rPr lang="en-GB" sz="3000" dirty="0">
                <a:latin typeface="Gill Sans MT" panose="020B0502020104020203" pitchFamily="34" charset="0"/>
              </a:rPr>
              <a:t>be much happier if you find me before the homework is due</a:t>
            </a:r>
            <a:r>
              <a:rPr lang="en-GB" sz="3000" dirty="0" smtClean="0">
                <a:latin typeface="Gill Sans MT" panose="020B0502020104020203" pitchFamily="34" charset="0"/>
              </a:rPr>
              <a:t>.</a:t>
            </a: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•If you’d rather set a specific date and time, ask me at the end of a lesson.</a:t>
            </a: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•Deadline </a:t>
            </a:r>
            <a:r>
              <a:rPr lang="en-GB" sz="3000" dirty="0">
                <a:latin typeface="Gill Sans MT" panose="020B0502020104020203" pitchFamily="34" charset="0"/>
              </a:rPr>
              <a:t>too tight due to other commitments?  Tell me in advance and I’ll issue an extension.</a:t>
            </a:r>
          </a:p>
        </p:txBody>
      </p:sp>
    </p:spTree>
    <p:extLst>
      <p:ext uri="{BB962C8B-B14F-4D97-AF65-F5344CB8AC3E}">
        <p14:creationId xmlns:p14="http://schemas.microsoft.com/office/powerpoint/2010/main" val="231794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5800"/>
            <a:ext cx="8153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Show desire to learn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Look at the person who is talking.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Fold your arms when you’re not writing.</a:t>
            </a:r>
          </a:p>
          <a:p>
            <a:pPr algn="ctr"/>
            <a:endParaRPr lang="en-GB" sz="6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453271"/>
            <a:ext cx="8153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>
                <a:latin typeface="Gill Sans MT" panose="020B0502020104020203" pitchFamily="34" charset="0"/>
              </a:rPr>
              <a:t>Homework </a:t>
            </a:r>
            <a:r>
              <a:rPr lang="en-GB" sz="3000" b="1" dirty="0">
                <a:latin typeface="Gill Sans MT" panose="020B0502020104020203" pitchFamily="34" charset="0"/>
              </a:rPr>
              <a:t>– My Expectations</a:t>
            </a: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 </a:t>
            </a:r>
            <a:r>
              <a:rPr lang="en-GB" sz="3000" dirty="0">
                <a:latin typeface="Gill Sans MT" panose="020B0502020104020203" pitchFamily="34" charset="0"/>
              </a:rPr>
              <a:t>I</a:t>
            </a:r>
            <a:r>
              <a:rPr lang="en-GB" sz="3000" dirty="0" smtClean="0">
                <a:latin typeface="Gill Sans MT" panose="020B0502020104020203" pitchFamily="34" charset="0"/>
              </a:rPr>
              <a:t> will set homework on </a:t>
            </a:r>
            <a:r>
              <a:rPr lang="en-GB" sz="3000" dirty="0" err="1" smtClean="0">
                <a:latin typeface="Gill Sans MT" panose="020B0502020104020203" pitchFamily="34" charset="0"/>
              </a:rPr>
              <a:t>drfrostmaths.com</a:t>
            </a:r>
            <a:endParaRPr lang="en-GB" sz="3000" dirty="0">
              <a:latin typeface="Gill Sans MT" panose="020B0502020104020203" pitchFamily="34" charset="0"/>
            </a:endParaRPr>
          </a:p>
          <a:p>
            <a:pPr algn="ctr"/>
            <a:r>
              <a:rPr lang="en-GB" sz="1000" dirty="0">
                <a:latin typeface="Gill Sans MT" panose="020B0502020104020203" pitchFamily="34" charset="0"/>
              </a:rPr>
              <a:t> </a:t>
            </a:r>
          </a:p>
          <a:p>
            <a:pPr algn="ctr"/>
            <a:r>
              <a:rPr lang="en-GB" sz="3000" dirty="0">
                <a:latin typeface="Gill Sans MT" panose="020B0502020104020203" pitchFamily="34" charset="0"/>
              </a:rPr>
              <a:t>• </a:t>
            </a:r>
            <a:r>
              <a:rPr lang="en-GB" sz="3000" dirty="0" smtClean="0">
                <a:latin typeface="Gill Sans MT" panose="020B0502020104020203" pitchFamily="34" charset="0"/>
              </a:rPr>
              <a:t>I expect you to use a piece of paper to work out the answers,</a:t>
            </a:r>
            <a:r>
              <a:rPr lang="en-GB" sz="3000" b="1" dirty="0" smtClean="0">
                <a:latin typeface="Gill Sans MT" panose="020B0502020104020203" pitchFamily="34" charset="0"/>
              </a:rPr>
              <a:t> showing your method clearly.</a:t>
            </a:r>
            <a:endParaRPr lang="en-GB" sz="3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1000" dirty="0" smtClean="0">
                <a:latin typeface="Gill Sans MT" panose="020B0502020104020203" pitchFamily="34" charset="0"/>
              </a:rPr>
              <a:t> </a:t>
            </a:r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 If </a:t>
            </a:r>
            <a:r>
              <a:rPr lang="en-GB" sz="3000" dirty="0">
                <a:latin typeface="Gill Sans MT" panose="020B0502020104020203" pitchFamily="34" charset="0"/>
              </a:rPr>
              <a:t>you </a:t>
            </a:r>
            <a:r>
              <a:rPr lang="en-GB" sz="3000" dirty="0" smtClean="0">
                <a:latin typeface="Gill Sans MT" panose="020B0502020104020203" pitchFamily="34" charset="0"/>
              </a:rPr>
              <a:t>haven’t done </a:t>
            </a:r>
            <a:r>
              <a:rPr lang="en-GB" sz="3000" dirty="0">
                <a:latin typeface="Gill Sans MT" panose="020B0502020104020203" pitchFamily="34" charset="0"/>
              </a:rPr>
              <a:t>the homework when due, sign the homework book; don’t tell me why the homework has not been done</a:t>
            </a:r>
            <a:r>
              <a:rPr lang="en-GB" sz="3000" dirty="0" smtClean="0">
                <a:latin typeface="Gill Sans MT" panose="020B0502020104020203" pitchFamily="34" charset="0"/>
              </a:rPr>
              <a:t>. Do </a:t>
            </a:r>
            <a:r>
              <a:rPr lang="en-GB" sz="3000" dirty="0">
                <a:latin typeface="Gill Sans MT" panose="020B0502020104020203" pitchFamily="34" charset="0"/>
              </a:rPr>
              <a:t>the </a:t>
            </a:r>
            <a:r>
              <a:rPr lang="en-GB" sz="3000" dirty="0" smtClean="0">
                <a:latin typeface="Gill Sans MT" panose="020B0502020104020203" pitchFamily="34" charset="0"/>
              </a:rPr>
              <a:t>homework </a:t>
            </a:r>
            <a:r>
              <a:rPr lang="en-GB" sz="3000" dirty="0">
                <a:latin typeface="Gill Sans MT" panose="020B0502020104020203" pitchFamily="34" charset="0"/>
              </a:rPr>
              <a:t>before 8.20am the next </a:t>
            </a:r>
            <a:r>
              <a:rPr lang="en-GB" sz="3000" dirty="0" smtClean="0">
                <a:latin typeface="Gill Sans MT" panose="020B0502020104020203" pitchFamily="34" charset="0"/>
              </a:rPr>
              <a:t>day</a:t>
            </a:r>
          </a:p>
          <a:p>
            <a:pPr algn="ctr"/>
            <a:endParaRPr lang="en-GB" sz="1000" dirty="0">
              <a:latin typeface="Gill Sans MT" panose="020B0502020104020203" pitchFamily="34" charset="0"/>
            </a:endParaRPr>
          </a:p>
          <a:p>
            <a:pPr algn="ctr"/>
            <a:r>
              <a:rPr lang="en-GB" sz="3000" dirty="0" smtClean="0">
                <a:latin typeface="Gill Sans MT" panose="020B0502020104020203" pitchFamily="34" charset="0"/>
              </a:rPr>
              <a:t>• If </a:t>
            </a:r>
            <a:r>
              <a:rPr lang="en-GB" sz="3000" dirty="0">
                <a:latin typeface="Gill Sans MT" panose="020B0502020104020203" pitchFamily="34" charset="0"/>
              </a:rPr>
              <a:t>not </a:t>
            </a:r>
            <a:r>
              <a:rPr lang="en-GB" sz="3000" dirty="0" smtClean="0">
                <a:latin typeface="Gill Sans MT" panose="020B0502020104020203" pitchFamily="34" charset="0"/>
              </a:rPr>
              <a:t>done </a:t>
            </a:r>
            <a:r>
              <a:rPr lang="en-GB" sz="3000" dirty="0">
                <a:latin typeface="Gill Sans MT" panose="020B0502020104020203" pitchFamily="34" charset="0"/>
              </a:rPr>
              <a:t>before 8:20am the next day, </a:t>
            </a:r>
            <a:r>
              <a:rPr lang="en-GB" sz="3000" dirty="0" smtClean="0">
                <a:latin typeface="Gill Sans MT" panose="020B0502020104020203" pitchFamily="34" charset="0"/>
              </a:rPr>
              <a:t>you will have to do it at Lunch and waste some of your time.  </a:t>
            </a:r>
            <a:r>
              <a:rPr lang="en-GB" sz="3000" dirty="0">
                <a:latin typeface="Gill Sans MT" panose="020B0502020104020203" pitchFamily="34" charset="0"/>
              </a:rPr>
              <a:t>24 hours late </a:t>
            </a:r>
            <a:r>
              <a:rPr lang="en-GB" sz="3000" dirty="0" smtClean="0">
                <a:latin typeface="Gill Sans MT" panose="020B0502020104020203" pitchFamily="34" charset="0"/>
              </a:rPr>
              <a:t>this will be after school</a:t>
            </a:r>
          </a:p>
        </p:txBody>
      </p:sp>
    </p:spTree>
    <p:extLst>
      <p:ext uri="{BB962C8B-B14F-4D97-AF65-F5344CB8AC3E}">
        <p14:creationId xmlns:p14="http://schemas.microsoft.com/office/powerpoint/2010/main" val="425212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533400"/>
            <a:ext cx="8153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Homework</a:t>
            </a:r>
          </a:p>
          <a:p>
            <a:pPr algn="ctr"/>
            <a:r>
              <a:rPr lang="en-GB" sz="8800" dirty="0" smtClean="0">
                <a:latin typeface="Gill Sans MT" panose="020B0502020104020203" pitchFamily="34" charset="0"/>
              </a:rPr>
              <a:t>Demo </a:t>
            </a:r>
            <a:r>
              <a:rPr lang="mr-IN" sz="8800" dirty="0" smtClean="0">
                <a:latin typeface="Gill Sans MT" panose="020B0502020104020203" pitchFamily="34" charset="0"/>
              </a:rPr>
              <a:t>–</a:t>
            </a:r>
            <a:r>
              <a:rPr lang="en-GB" sz="8800" dirty="0" smtClean="0">
                <a:latin typeface="Gill Sans MT" panose="020B0502020104020203" pitchFamily="34" charset="0"/>
              </a:rPr>
              <a:t> watch Mr Pearce do his homework</a:t>
            </a:r>
          </a:p>
        </p:txBody>
      </p:sp>
    </p:spTree>
    <p:extLst>
      <p:ext uri="{BB962C8B-B14F-4D97-AF65-F5344CB8AC3E}">
        <p14:creationId xmlns:p14="http://schemas.microsoft.com/office/powerpoint/2010/main" val="94039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614601"/>
            <a:ext cx="8153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Homework – Hand In</a:t>
            </a:r>
            <a:endParaRPr lang="en-GB" sz="5000" b="1" dirty="0">
              <a:latin typeface="Gill Sans MT" panose="020B0502020104020203" pitchFamily="34" charset="0"/>
            </a:endParaRPr>
          </a:p>
          <a:p>
            <a:pPr algn="ctr"/>
            <a:endParaRPr lang="en-GB" sz="16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Hand in the piece of paper with your method and calculations on the date due.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Make sure your name is written at the top.</a:t>
            </a:r>
            <a:endParaRPr lang="en-GB" sz="5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41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76200"/>
            <a:ext cx="81534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Homework - Quiz on mini-whiteboards:</a:t>
            </a:r>
          </a:p>
          <a:p>
            <a:pPr algn="ctr"/>
            <a:endParaRPr lang="en-GB" sz="1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Name the website on which I’ll set most your homework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will you do as well as entering the answers?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What should you do if you haven’t done it on time?</a:t>
            </a:r>
          </a:p>
          <a:p>
            <a:pPr algn="ctr"/>
            <a:endParaRPr lang="en-GB" sz="5000" dirty="0" smtClean="0">
              <a:latin typeface="Gill Sans MT" panose="020B05020201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64886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Last homework slide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87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11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457200"/>
            <a:ext cx="81534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800" dirty="0" smtClean="0">
                <a:latin typeface="Gill Sans MT" panose="020B0502020104020203" pitchFamily="34" charset="0"/>
              </a:rPr>
              <a:t>Helping you to meet my expectations</a:t>
            </a:r>
          </a:p>
          <a:p>
            <a:pPr algn="ctr"/>
            <a:r>
              <a:rPr lang="en-GB" sz="7800" dirty="0" smtClean="0">
                <a:latin typeface="Gill Sans MT" panose="020B0502020104020203" pitchFamily="34" charset="0"/>
              </a:rPr>
              <a:t>(hopefully not necessary)</a:t>
            </a:r>
          </a:p>
        </p:txBody>
      </p:sp>
    </p:spTree>
    <p:extLst>
      <p:ext uri="{BB962C8B-B14F-4D97-AF65-F5344CB8AC3E}">
        <p14:creationId xmlns:p14="http://schemas.microsoft.com/office/powerpoint/2010/main" val="405692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533400"/>
            <a:ext cx="81534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Gill Sans MT" panose="020B0502020104020203" pitchFamily="34" charset="0"/>
              </a:rPr>
              <a:t>If you fail to meet my expectations:</a:t>
            </a:r>
            <a:endParaRPr lang="en-GB" sz="3200" b="1" dirty="0">
              <a:latin typeface="Gill Sans MT" panose="020B0502020104020203" pitchFamily="34" charset="0"/>
            </a:endParaRPr>
          </a:p>
          <a:p>
            <a:pPr algn="ctr"/>
            <a:endParaRPr lang="en-GB" sz="1600" dirty="0">
              <a:latin typeface="Gill Sans MT" panose="020B0502020104020203" pitchFamily="34" charset="0"/>
            </a:endParaRPr>
          </a:p>
          <a:p>
            <a:pPr algn="ctr"/>
            <a:r>
              <a:rPr lang="en-GB" sz="3200" dirty="0" smtClean="0">
                <a:latin typeface="Gill Sans MT" panose="020B0502020104020203" pitchFamily="34" charset="0"/>
              </a:rPr>
              <a:t>1</a:t>
            </a:r>
            <a:r>
              <a:rPr lang="en-GB" sz="3200" baseline="30000" dirty="0" smtClean="0">
                <a:latin typeface="Gill Sans MT" panose="020B0502020104020203" pitchFamily="34" charset="0"/>
              </a:rPr>
              <a:t>st</a:t>
            </a:r>
            <a:r>
              <a:rPr lang="en-GB" sz="3200" dirty="0" smtClean="0">
                <a:latin typeface="Gill Sans MT" panose="020B0502020104020203" pitchFamily="34" charset="0"/>
              </a:rPr>
              <a:t> time – I will remind you right away</a:t>
            </a:r>
          </a:p>
          <a:p>
            <a:pPr algn="ctr"/>
            <a:endParaRPr lang="en-GB" sz="16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3200" dirty="0" smtClean="0">
                <a:latin typeface="Gill Sans MT" panose="020B0502020104020203" pitchFamily="34" charset="0"/>
              </a:rPr>
              <a:t>2</a:t>
            </a:r>
            <a:r>
              <a:rPr lang="en-GB" sz="3200" baseline="30000" dirty="0" smtClean="0">
                <a:latin typeface="Gill Sans MT" panose="020B0502020104020203" pitchFamily="34" charset="0"/>
              </a:rPr>
              <a:t>nd</a:t>
            </a:r>
            <a:r>
              <a:rPr lang="en-GB" sz="3200" dirty="0" smtClean="0">
                <a:latin typeface="Gill Sans MT" panose="020B0502020104020203" pitchFamily="34" charset="0"/>
              </a:rPr>
              <a:t> time – I will remind you again at the end of the lesson</a:t>
            </a:r>
          </a:p>
          <a:p>
            <a:pPr algn="ctr"/>
            <a:endParaRPr lang="en-GB" sz="16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3200" dirty="0" smtClean="0">
                <a:latin typeface="Gill Sans MT" panose="020B0502020104020203" pitchFamily="34" charset="0"/>
              </a:rPr>
              <a:t>3</a:t>
            </a:r>
            <a:r>
              <a:rPr lang="en-GB" sz="3200" baseline="30000" dirty="0" smtClean="0">
                <a:latin typeface="Gill Sans MT" panose="020B0502020104020203" pitchFamily="34" charset="0"/>
              </a:rPr>
              <a:t>rd</a:t>
            </a:r>
            <a:r>
              <a:rPr lang="en-GB" sz="3200" dirty="0" smtClean="0">
                <a:latin typeface="Gill Sans MT" panose="020B0502020104020203" pitchFamily="34" charset="0"/>
              </a:rPr>
              <a:t> time – I will remind you at the end of the lesson and at the end of the day</a:t>
            </a:r>
          </a:p>
          <a:p>
            <a:pPr algn="ctr"/>
            <a:endParaRPr lang="en-GB" sz="1600" dirty="0">
              <a:latin typeface="Gill Sans MT" panose="020B0502020104020203" pitchFamily="34" charset="0"/>
            </a:endParaRPr>
          </a:p>
          <a:p>
            <a:pPr algn="ctr"/>
            <a:r>
              <a:rPr lang="en-GB" sz="3200" dirty="0" smtClean="0">
                <a:latin typeface="Gill Sans MT" panose="020B0502020104020203" pitchFamily="34" charset="0"/>
              </a:rPr>
              <a:t>4</a:t>
            </a:r>
            <a:r>
              <a:rPr lang="en-GB" sz="3200" baseline="30000" dirty="0" smtClean="0">
                <a:latin typeface="Gill Sans MT" panose="020B0502020104020203" pitchFamily="34" charset="0"/>
              </a:rPr>
              <a:t>th</a:t>
            </a:r>
            <a:r>
              <a:rPr lang="en-GB" sz="3200" dirty="0" smtClean="0">
                <a:latin typeface="Gill Sans MT" panose="020B0502020104020203" pitchFamily="34" charset="0"/>
              </a:rPr>
              <a:t> time – I will remind you at the end of the lesson, the end of the day and via your tutor</a:t>
            </a:r>
          </a:p>
          <a:p>
            <a:pPr algn="ctr"/>
            <a:endParaRPr lang="en-GB" sz="1600" dirty="0">
              <a:latin typeface="Gill Sans MT" panose="020B0502020104020203" pitchFamily="34" charset="0"/>
            </a:endParaRPr>
          </a:p>
          <a:p>
            <a:pPr algn="ctr"/>
            <a:r>
              <a:rPr lang="en-GB" sz="3200" dirty="0" smtClean="0">
                <a:latin typeface="Gill Sans MT" panose="020B0502020104020203" pitchFamily="34" charset="0"/>
              </a:rPr>
              <a:t>5</a:t>
            </a:r>
            <a:r>
              <a:rPr lang="en-GB" sz="3200" baseline="30000" dirty="0" smtClean="0">
                <a:latin typeface="Gill Sans MT" panose="020B0502020104020203" pitchFamily="34" charset="0"/>
              </a:rPr>
              <a:t>th</a:t>
            </a:r>
            <a:r>
              <a:rPr lang="en-GB" sz="3200" dirty="0" smtClean="0">
                <a:latin typeface="Gill Sans MT" panose="020B0502020104020203" pitchFamily="34" charset="0"/>
              </a:rPr>
              <a:t> </a:t>
            </a:r>
            <a:r>
              <a:rPr lang="en-GB" sz="3200" dirty="0">
                <a:latin typeface="Gill Sans MT" panose="020B0502020104020203" pitchFamily="34" charset="0"/>
              </a:rPr>
              <a:t>time – </a:t>
            </a:r>
            <a:r>
              <a:rPr lang="en-GB" sz="3200" dirty="0" smtClean="0">
                <a:latin typeface="Gill Sans MT" panose="020B0502020104020203" pitchFamily="34" charset="0"/>
              </a:rPr>
              <a:t>You will be asked to leave the room</a:t>
            </a:r>
            <a:endParaRPr lang="en-GB" sz="3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482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7620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latin typeface="Gill Sans MT" panose="020B0502020104020203" pitchFamily="34" charset="0"/>
              </a:rPr>
              <a:t>I decide who speaks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Raise your hand if you wish to speak.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Wait patiently.</a:t>
            </a:r>
          </a:p>
        </p:txBody>
      </p:sp>
    </p:spTree>
    <p:extLst>
      <p:ext uri="{BB962C8B-B14F-4D97-AF65-F5344CB8AC3E}">
        <p14:creationId xmlns:p14="http://schemas.microsoft.com/office/powerpoint/2010/main" val="36966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774442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latin typeface="Gill Sans MT" panose="020B0502020104020203" pitchFamily="34" charset="0"/>
              </a:rPr>
              <a:t>Stay in your </a:t>
            </a:r>
            <a:r>
              <a:rPr lang="en-GB" sz="6000" b="1" dirty="0" smtClean="0">
                <a:latin typeface="Gill Sans MT" panose="020B0502020104020203" pitchFamily="34" charset="0"/>
              </a:rPr>
              <a:t>groups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Groups of 4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Pairs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Individual (group of 1</a:t>
            </a:r>
            <a:r>
              <a:rPr lang="en-GB" sz="6000" dirty="0" smtClean="0">
                <a:latin typeface="Gill Sans MT" panose="020B0502020104020203" pitchFamily="34" charset="0"/>
              </a:rPr>
              <a:t>)</a:t>
            </a:r>
          </a:p>
          <a:p>
            <a:pPr algn="ctr"/>
            <a:r>
              <a:rPr lang="en-GB" sz="6000" dirty="0" smtClean="0">
                <a:latin typeface="Gill Sans MT" panose="020B0502020104020203" pitchFamily="34" charset="0"/>
              </a:rPr>
              <a:t>Individual with assistance</a:t>
            </a:r>
            <a:endParaRPr lang="en-GB" sz="6000" dirty="0" smtClean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64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393442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Mini-Whiteboards </a:t>
            </a:r>
            <a:r>
              <a:rPr lang="mr-IN" sz="5000" b="1" dirty="0" smtClean="0">
                <a:latin typeface="Gill Sans MT" panose="020B0502020104020203" pitchFamily="34" charset="0"/>
              </a:rPr>
              <a:t>–</a:t>
            </a:r>
            <a:r>
              <a:rPr lang="en-GB" sz="5000" b="1" dirty="0" smtClean="0">
                <a:latin typeface="Gill Sans MT" panose="020B0502020104020203" pitchFamily="34" charset="0"/>
              </a:rPr>
              <a:t> Why?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So that I can check everyone understands, not just the cleverest or most alert person, or the one person I pick on.</a:t>
            </a:r>
            <a:endParaRPr lang="en-GB" sz="5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7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457200"/>
            <a:ext cx="81534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Mini-Whiteboards </a:t>
            </a:r>
            <a:r>
              <a:rPr lang="mr-IN" sz="5000" b="1" dirty="0" smtClean="0">
                <a:latin typeface="Gill Sans MT" panose="020B0502020104020203" pitchFamily="34" charset="0"/>
              </a:rPr>
              <a:t>–</a:t>
            </a:r>
            <a:r>
              <a:rPr lang="en-GB" sz="5000" b="1" dirty="0" smtClean="0">
                <a:latin typeface="Gill Sans MT" panose="020B0502020104020203" pitchFamily="34" charset="0"/>
              </a:rPr>
              <a:t> How?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5000" dirty="0">
                <a:latin typeface="Gill Sans MT" panose="020B0502020104020203" pitchFamily="34" charset="0"/>
              </a:rPr>
              <a:t>• </a:t>
            </a:r>
            <a:r>
              <a:rPr lang="en-GB" sz="5000" dirty="0" smtClean="0">
                <a:latin typeface="Gill Sans MT" panose="020B0502020104020203" pitchFamily="34" charset="0"/>
              </a:rPr>
              <a:t>Do not hold up your board until I say so (I will count down “3, 2, 1, show me”)</a:t>
            </a:r>
          </a:p>
          <a:p>
            <a:pPr algn="ctr"/>
            <a:endParaRPr lang="en-GB" sz="2000" dirty="0" smtClean="0">
              <a:latin typeface="Gill Sans MT" panose="020B0502020104020203" pitchFamily="34" charset="0"/>
            </a:endParaRPr>
          </a:p>
          <a:p>
            <a:pPr algn="ctr"/>
            <a:r>
              <a:rPr lang="en-GB" sz="5000" dirty="0">
                <a:latin typeface="Gill Sans MT" panose="020B0502020104020203" pitchFamily="34" charset="0"/>
              </a:rPr>
              <a:t>• </a:t>
            </a:r>
            <a:r>
              <a:rPr lang="en-GB" sz="5000" dirty="0" smtClean="0">
                <a:latin typeface="Gill Sans MT" panose="020B0502020104020203" pitchFamily="34" charset="0"/>
              </a:rPr>
              <a:t>If you have finished, wait patiently or improve your answer.</a:t>
            </a:r>
          </a:p>
          <a:p>
            <a:pPr marL="857250" indent="-857250" algn="ctr">
              <a:buFont typeface="Arial"/>
              <a:buChar char="•"/>
            </a:pPr>
            <a:endParaRPr lang="en-GB" sz="5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60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100" y="5130800"/>
            <a:ext cx="3111500" cy="81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302359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 smtClean="0">
                <a:latin typeface="Gill Sans MT" panose="020B0502020104020203" pitchFamily="34" charset="0"/>
              </a:rPr>
              <a:t>Practice Quiz on mini-whiteboards:</a:t>
            </a:r>
          </a:p>
          <a:p>
            <a:pPr algn="ctr"/>
            <a:endParaRPr lang="en-GB" sz="2000" dirty="0">
              <a:latin typeface="Gill Sans MT" panose="020B0502020104020203" pitchFamily="34" charset="0"/>
            </a:endParaRP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Calculate 3 + 2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Draw a circle, label the radius and circumference</a:t>
            </a:r>
          </a:p>
          <a:p>
            <a:pPr algn="ctr"/>
            <a:r>
              <a:rPr lang="en-GB" sz="5000" dirty="0" smtClean="0">
                <a:latin typeface="Gill Sans MT" panose="020B0502020104020203" pitchFamily="34" charset="0"/>
              </a:rPr>
              <a:t>• Solve the equation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00600" y="6488668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ill Sans MT" panose="020B0502020104020203" pitchFamily="34" charset="0"/>
              </a:rPr>
              <a:t>Leave next slide until the end of the lesson.</a:t>
            </a:r>
            <a:endParaRPr lang="en-GB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0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1345</Words>
  <Application>Microsoft Macintosh PowerPoint</Application>
  <PresentationFormat>On-screen Show (4:3)</PresentationFormat>
  <Paragraphs>214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Pearce</dc:creator>
  <cp:lastModifiedBy>Luke Pearce</cp:lastModifiedBy>
  <cp:revision>104</cp:revision>
  <dcterms:created xsi:type="dcterms:W3CDTF">2006-08-16T00:00:00Z</dcterms:created>
  <dcterms:modified xsi:type="dcterms:W3CDTF">2018-08-21T14:46:15Z</dcterms:modified>
</cp:coreProperties>
</file>